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6" r:id="rId3"/>
    <p:sldId id="291" r:id="rId4"/>
    <p:sldId id="277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404040"/>
    <a:srgbClr val="999999"/>
    <a:srgbClr val="C6AB5B"/>
    <a:srgbClr val="F24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96370" autoAdjust="0"/>
  </p:normalViewPr>
  <p:slideViewPr>
    <p:cSldViewPr snapToGrid="0">
      <p:cViewPr varScale="1">
        <p:scale>
          <a:sx n="62" d="100"/>
          <a:sy n="62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B2518-9834-44EB-9D36-4286AF59B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A1608-726A-45C4-997E-AF878DAC8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1683B8-6015-4B59-82D9-C3457770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AFBB3-87E3-45EC-83E5-61FA9C69E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0F6C17-4F1C-4879-983A-BB7161A5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5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05EF7-ECA8-4650-BBC0-2BE07353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0CF5D0-57CF-4C13-982D-D257120E2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CA49F-742B-4762-8081-7F40F058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8D47A5-BD6B-4058-B2E8-6DFB6C22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B7D4D-178A-414F-8576-B50A4C1B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993023-FA23-48C5-9275-4910FB2BD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DDD01E-6D16-4D82-B26C-D929442FF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51D25-1B2F-4350-AB96-BD9A6FAC9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2C411-0701-4264-94C5-5AD4C002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00C6B-25B0-4CED-BB4F-3DED103A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7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6"/>
            <a:ext cx="2743200" cy="365125"/>
          </a:xfrm>
        </p:spPr>
        <p:txBody>
          <a:bodyPr/>
          <a:lstStyle/>
          <a:p>
            <a:fld id="{0AC0439A-326B-4073-BECB-78169A003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7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32CD9-5199-4C6F-A613-627DDBB5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32BC2-3913-4FEB-B555-10E99849B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B22E6-E693-4796-90B6-B78F3505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A1AB07-FE71-4D90-954E-93B2B86C4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5A513-66E9-4024-8AFE-D9980B61D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9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87351-93DB-4190-82ED-8B12D951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F96C13-B36B-47E6-B82A-40E52EA3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48633-2CC0-4D66-B81D-D5F1E332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FC1C3-566E-48F6-8786-81CCFD48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E5E5F-5020-4FB9-81AF-3D199849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5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17F07-B7CB-4D82-A952-C3306A01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26492-6188-4659-BB2E-DFC91751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ABD043-C9B4-414D-A56C-F935908BC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328DA5-142D-489E-85BC-730C2CE3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CE1CFC-9E23-480D-9BA7-4867C55C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30763-9CCE-4358-895E-1F69ABD5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7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E74B8-6A3F-4532-ACC4-9376AC20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7B3C5-D3D0-4980-9E02-EDF134477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4A7396-3D49-4EA5-B97D-06627DFE4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F50C2A-FCD7-4892-BF7B-20D970B12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352E29-CEE1-4117-8F37-8EC369DFB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CBB415-A0DC-4537-9E2B-8F1D4819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B91A92-F8CC-4843-AD91-F114A6EE6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221CD2-42FB-4189-9B70-260D58E2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6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DB6DE-264E-4DFD-BAE1-6F63EC66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C5244-EAD7-4DE3-A5F1-66AAA039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153AE5-9485-4C05-9368-FB42BBAB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4BB4A9-E26E-45F4-B830-F603F3CE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0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641075-E7FA-4BE8-9D42-EDBF5736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849F3-71F3-492D-AFF4-CBA660E9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08DF52-A17B-49CA-A395-62F049D7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9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36088-794B-48AF-8DC7-8401B882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56B6C-5378-4548-9817-2D5AD180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4A2A3A-321F-4B2E-826D-B13F2C195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45EB8A-0F18-47EB-9447-D2AED2AA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31C0A0-528E-4AF3-BB64-3F6035B8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E8F3C5-0063-4F4E-8A11-4C495BB3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78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27754-DDF4-43C9-A9C2-675C19795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2E26EE-AC3D-4E73-8524-074BAD9BA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DA06C2-BDC8-42A5-9538-264E94AF7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E6CF4B-818F-4ABD-A040-B034C174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11864E-3416-4BB6-8DE5-AAAAB376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64CF65-C0DD-4082-9B37-25927F06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6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7F73B2-E309-4D53-8D72-36E72E6D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637DB-1A86-49FF-A933-E5EF4A08C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C0B3E-990B-43FA-85A0-49AFE1222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B8D8E-DC62-4005-8891-2ADE62E049B4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27C3C-A9FD-4217-9C11-841FF3D847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BE6CC-6213-4E97-A48A-ADC32CE5E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40FC3-8D58-4BC1-B551-AF234EB4D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03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2572624" y="1481705"/>
            <a:ext cx="70467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소프트웨어 공학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조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ThreeGo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8506" y="4467779"/>
            <a:ext cx="3514987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1524000" y="1"/>
            <a:ext cx="9144000" cy="96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1524000" y="6761286"/>
            <a:ext cx="9144000" cy="96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B5842-876D-4D00-A9E6-A05D7FA3794D}"/>
              </a:ext>
            </a:extLst>
          </p:cNvPr>
          <p:cNvSpPr txBox="1"/>
          <p:nvPr/>
        </p:nvSpPr>
        <p:spPr>
          <a:xfrm>
            <a:off x="2744597" y="3853756"/>
            <a:ext cx="670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33333"/>
                </a:solidFill>
              </a:rPr>
              <a:t>프로젝트 최종 발표</a:t>
            </a:r>
          </a:p>
        </p:txBody>
      </p:sp>
    </p:spTree>
    <p:extLst>
      <p:ext uri="{BB962C8B-B14F-4D97-AF65-F5344CB8AC3E}">
        <p14:creationId xmlns:p14="http://schemas.microsoft.com/office/powerpoint/2010/main" val="867081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1-3.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1602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C2779C-7616-451B-862E-6771081A537D}"/>
              </a:ext>
            </a:extLst>
          </p:cNvPr>
          <p:cNvSpPr txBox="1"/>
          <p:nvPr/>
        </p:nvSpPr>
        <p:spPr>
          <a:xfrm>
            <a:off x="4137420" y="828347"/>
            <a:ext cx="3917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912C29-FD96-462D-9276-46B207A31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37698"/>
              </p:ext>
            </p:extLst>
          </p:nvPr>
        </p:nvGraphicFramePr>
        <p:xfrm>
          <a:off x="1689463" y="2093957"/>
          <a:ext cx="8813073" cy="4595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085">
                  <a:extLst>
                    <a:ext uri="{9D8B030D-6E8A-4147-A177-3AD203B41FA5}">
                      <a16:colId xmlns:a16="http://schemas.microsoft.com/office/drawing/2014/main" val="3634620594"/>
                    </a:ext>
                  </a:extLst>
                </a:gridCol>
                <a:gridCol w="2429692">
                  <a:extLst>
                    <a:ext uri="{9D8B030D-6E8A-4147-A177-3AD203B41FA5}">
                      <a16:colId xmlns:a16="http://schemas.microsoft.com/office/drawing/2014/main" val="3588106740"/>
                    </a:ext>
                  </a:extLst>
                </a:gridCol>
                <a:gridCol w="3248296">
                  <a:extLst>
                    <a:ext uri="{9D8B030D-6E8A-4147-A177-3AD203B41FA5}">
                      <a16:colId xmlns:a16="http://schemas.microsoft.com/office/drawing/2014/main" val="1608540964"/>
                    </a:ext>
                  </a:extLst>
                </a:gridCol>
              </a:tblGrid>
              <a:tr h="554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단계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일정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산출물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79882"/>
                  </a:ext>
                </a:extLst>
              </a:tr>
              <a:tr h="6782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계획서 초안 작성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3/28 – 3/30 (3)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계획서 초안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236373"/>
                  </a:ext>
                </a:extLst>
              </a:tr>
              <a:tr h="5544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요구사항 명세서 작성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3/31 – 4/8 (9)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요구사항 명세서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637676"/>
                  </a:ext>
                </a:extLst>
              </a:tr>
              <a:tr h="5544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계획서 작성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3/28 – 4/13 (17)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계획서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311889"/>
                  </a:ext>
                </a:extLst>
              </a:tr>
              <a:tr h="5544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디자인 설계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4/30 – 5/27 (28)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디자인 설계서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52212"/>
                  </a:ext>
                </a:extLst>
              </a:tr>
              <a:tr h="5544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 구현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4/30 – 5/27 (28)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</a:t>
                      </a:r>
                      <a:r>
                        <a:rPr lang="ko-KR" altLang="en-US" dirty="0"/>
                        <a:t>설계서 및 소스코드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665130"/>
                  </a:ext>
                </a:extLst>
              </a:tr>
              <a:tr h="560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5/28 – 6/1 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결과 보고서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528241"/>
                  </a:ext>
                </a:extLst>
              </a:tr>
              <a:tr h="584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매주 월요일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회의록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37441"/>
                  </a:ext>
                </a:extLst>
              </a:tr>
            </a:tbl>
          </a:graphicData>
        </a:graphic>
      </p:graphicFrame>
      <p:sp>
        <p:nvSpPr>
          <p:cNvPr id="75" name="Rectangle 4">
            <a:extLst>
              <a:ext uri="{FF2B5EF4-FFF2-40B4-BE49-F238E27FC236}">
                <a16:creationId xmlns:a16="http://schemas.microsoft.com/office/drawing/2014/main" id="{C86C7CDF-C630-4941-A9A2-CB273BBB5E81}"/>
              </a:ext>
            </a:extLst>
          </p:cNvPr>
          <p:cNvSpPr/>
          <p:nvPr/>
        </p:nvSpPr>
        <p:spPr>
          <a:xfrm>
            <a:off x="5478508" y="1600133"/>
            <a:ext cx="1234979" cy="592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44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1-3.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1602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E32B251-73D3-4D55-A8D6-308D449EA7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019" y="2174963"/>
            <a:ext cx="5510078" cy="351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80CED-CA2A-4275-BF16-58AF6350735C}"/>
              </a:ext>
            </a:extLst>
          </p:cNvPr>
          <p:cNvSpPr txBox="1"/>
          <p:nvPr/>
        </p:nvSpPr>
        <p:spPr>
          <a:xfrm>
            <a:off x="1159650" y="1361826"/>
            <a:ext cx="293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GANTT CHART</a:t>
            </a:r>
            <a:endParaRPr lang="ko-KR" altLang="en-US" sz="2800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C38DBB8-6295-477A-B68D-643BFDF553C1}"/>
              </a:ext>
            </a:extLst>
          </p:cNvPr>
          <p:cNvSpPr/>
          <p:nvPr/>
        </p:nvSpPr>
        <p:spPr>
          <a:xfrm>
            <a:off x="1202599" y="1862843"/>
            <a:ext cx="2458329" cy="704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C06A6-6A34-4372-BC17-FCA59B72C556}"/>
              </a:ext>
            </a:extLst>
          </p:cNvPr>
          <p:cNvSpPr txBox="1"/>
          <p:nvPr/>
        </p:nvSpPr>
        <p:spPr>
          <a:xfrm>
            <a:off x="7368862" y="1367023"/>
            <a:ext cx="293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PERT CHART</a:t>
            </a:r>
            <a:endParaRPr lang="ko-KR" altLang="en-US" sz="2800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7288C9D-8250-44A3-AD8A-2B43221DB066}"/>
              </a:ext>
            </a:extLst>
          </p:cNvPr>
          <p:cNvSpPr/>
          <p:nvPr/>
        </p:nvSpPr>
        <p:spPr>
          <a:xfrm>
            <a:off x="7411811" y="1868040"/>
            <a:ext cx="2132783" cy="652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4296EAC-F949-4809-88B8-B26EF47677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52" y="2600810"/>
            <a:ext cx="6097668" cy="2733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850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1-4.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1602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산출물 관리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898401-8276-4693-B915-E631C14E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41" y="1179172"/>
            <a:ext cx="1440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F59246-D5A8-446C-8AFB-E15463A74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259" y="1179172"/>
            <a:ext cx="1440000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C6C73E-C2A2-409D-940E-D9DF2B9E5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3141480"/>
            <a:ext cx="2160000" cy="21600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C660B9D-5144-4336-991E-922AE67AC067}"/>
              </a:ext>
            </a:extLst>
          </p:cNvPr>
          <p:cNvCxnSpPr>
            <a:cxnSpLocks/>
          </p:cNvCxnSpPr>
          <p:nvPr/>
        </p:nvCxnSpPr>
        <p:spPr>
          <a:xfrm>
            <a:off x="3162410" y="2212681"/>
            <a:ext cx="1653430" cy="1105285"/>
          </a:xfrm>
          <a:prstGeom prst="straightConnector1">
            <a:avLst/>
          </a:prstGeom>
          <a:ln w="762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F3444F0-E92D-4E6F-A810-B8318DB40608}"/>
              </a:ext>
            </a:extLst>
          </p:cNvPr>
          <p:cNvCxnSpPr>
            <a:cxnSpLocks/>
          </p:cNvCxnSpPr>
          <p:nvPr/>
        </p:nvCxnSpPr>
        <p:spPr>
          <a:xfrm flipH="1">
            <a:off x="7471954" y="2011680"/>
            <a:ext cx="1445623" cy="1306286"/>
          </a:xfrm>
          <a:prstGeom prst="straightConnector1">
            <a:avLst/>
          </a:prstGeom>
          <a:ln w="762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0E9602-CCB4-4CCB-B08F-4F0B43EBFB68}"/>
              </a:ext>
            </a:extLst>
          </p:cNvPr>
          <p:cNvSpPr txBox="1"/>
          <p:nvPr/>
        </p:nvSpPr>
        <p:spPr>
          <a:xfrm>
            <a:off x="1862621" y="2664823"/>
            <a:ext cx="1020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문서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CF570D-3EAD-40C6-9742-40ADEEE1FC99}"/>
              </a:ext>
            </a:extLst>
          </p:cNvPr>
          <p:cNvSpPr txBox="1"/>
          <p:nvPr/>
        </p:nvSpPr>
        <p:spPr>
          <a:xfrm>
            <a:off x="8954459" y="2618260"/>
            <a:ext cx="1755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소스 코드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B985CF-8705-4552-AD88-CC50BDA570C0}"/>
              </a:ext>
            </a:extLst>
          </p:cNvPr>
          <p:cNvSpPr txBox="1"/>
          <p:nvPr/>
        </p:nvSpPr>
        <p:spPr>
          <a:xfrm>
            <a:off x="5098800" y="5399316"/>
            <a:ext cx="1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Git Hub</a:t>
            </a:r>
            <a:endParaRPr lang="ko-KR" altLang="en-US" sz="28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BC7F959-F74F-40B2-9194-6845D6B6C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123" y="3539651"/>
            <a:ext cx="2295525" cy="13335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FC073E7-5400-4F34-A870-2B2AE27F9558}"/>
              </a:ext>
            </a:extLst>
          </p:cNvPr>
          <p:cNvSpPr txBox="1"/>
          <p:nvPr/>
        </p:nvSpPr>
        <p:spPr>
          <a:xfrm>
            <a:off x="8524123" y="4932147"/>
            <a:ext cx="26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클래스 이름</a:t>
            </a:r>
            <a:r>
              <a:rPr lang="en-US" altLang="ko-KR" dirty="0"/>
              <a:t>.java</a:t>
            </a:r>
            <a:endParaRPr lang="ko-KR" altLang="en-US" sz="16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D64D916-F54D-4660-A75F-ECA587E08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39" y="3349151"/>
            <a:ext cx="2867025" cy="1714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2F33E09-A575-4D50-82BB-4EC9812DF21C}"/>
              </a:ext>
            </a:extLst>
          </p:cNvPr>
          <p:cNvSpPr txBox="1"/>
          <p:nvPr/>
        </p:nvSpPr>
        <p:spPr>
          <a:xfrm>
            <a:off x="1077866" y="5009092"/>
            <a:ext cx="2615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월</a:t>
            </a:r>
            <a:r>
              <a:rPr lang="en-US" altLang="ko-KR" sz="1600" dirty="0"/>
              <a:t>_</a:t>
            </a:r>
            <a:r>
              <a:rPr lang="ko-KR" altLang="en-US" sz="1600" dirty="0"/>
              <a:t>일</a:t>
            </a:r>
            <a:r>
              <a:rPr lang="en-US" altLang="ko-KR" sz="1600" dirty="0"/>
              <a:t>_</a:t>
            </a:r>
            <a:r>
              <a:rPr lang="ko-KR" altLang="en-US" sz="1600" dirty="0"/>
              <a:t>조 이름</a:t>
            </a:r>
            <a:r>
              <a:rPr lang="en-US" altLang="ko-KR" sz="1600" dirty="0"/>
              <a:t>_</a:t>
            </a:r>
            <a:r>
              <a:rPr lang="ko-KR" altLang="en-US" sz="1600" dirty="0"/>
              <a:t>회의록</a:t>
            </a:r>
            <a:r>
              <a:rPr lang="en-US" altLang="ko-KR" sz="1600" dirty="0"/>
              <a:t>.doc</a:t>
            </a:r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이름</a:t>
            </a:r>
            <a:r>
              <a:rPr lang="en-US" altLang="ko-KR" sz="1600" dirty="0"/>
              <a:t>_</a:t>
            </a:r>
            <a:r>
              <a:rPr lang="ko-KR" altLang="en-US" sz="1600" dirty="0"/>
              <a:t>조 번호</a:t>
            </a:r>
            <a:r>
              <a:rPr lang="en-US" altLang="ko-KR" sz="1600" dirty="0"/>
              <a:t>_</a:t>
            </a:r>
            <a:r>
              <a:rPr lang="ko-KR" altLang="en-US" sz="1600" dirty="0"/>
              <a:t>조 이름</a:t>
            </a:r>
            <a:r>
              <a:rPr lang="en-US" altLang="ko-KR" sz="1600" dirty="0"/>
              <a:t>.doc</a:t>
            </a:r>
          </a:p>
        </p:txBody>
      </p:sp>
    </p:spTree>
    <p:extLst>
      <p:ext uri="{BB962C8B-B14F-4D97-AF65-F5344CB8AC3E}">
        <p14:creationId xmlns:p14="http://schemas.microsoft.com/office/powerpoint/2010/main" val="97499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1-5.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542815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리스크 관리 계획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C2C189-8423-44ED-9A1B-89D438356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74178"/>
              </p:ext>
            </p:extLst>
          </p:nvPr>
        </p:nvGraphicFramePr>
        <p:xfrm>
          <a:off x="914487" y="1268305"/>
          <a:ext cx="10310860" cy="4993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302">
                  <a:extLst>
                    <a:ext uri="{9D8B030D-6E8A-4147-A177-3AD203B41FA5}">
                      <a16:colId xmlns:a16="http://schemas.microsoft.com/office/drawing/2014/main" val="162032722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74830161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320593720"/>
                    </a:ext>
                  </a:extLst>
                </a:gridCol>
                <a:gridCol w="4084318">
                  <a:extLst>
                    <a:ext uri="{9D8B030D-6E8A-4147-A177-3AD203B41FA5}">
                      <a16:colId xmlns:a16="http://schemas.microsoft.com/office/drawing/2014/main" val="2239688108"/>
                    </a:ext>
                  </a:extLst>
                </a:gridCol>
              </a:tblGrid>
              <a:tr h="9986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리스크 요소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가능성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영향도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대처 방안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405741"/>
                  </a:ext>
                </a:extLst>
              </a:tr>
              <a:tr h="9986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 변동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코드의 유지보수에 중점을 두고 개발한다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00249"/>
                  </a:ext>
                </a:extLst>
              </a:tr>
              <a:tr h="9986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 이탈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PM</a:t>
                      </a:r>
                      <a:r>
                        <a:rPr lang="ko-KR" altLang="en-US" dirty="0"/>
                        <a:t>이 다른 팀원들에게 해당 업무를 적절하게 배분한다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61064"/>
                  </a:ext>
                </a:extLst>
              </a:tr>
              <a:tr h="9986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능력 부족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 분담을 자신 있는 분야로 배분하고 다른 팀원과 상호 보완한다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82437"/>
                  </a:ext>
                </a:extLst>
              </a:tr>
              <a:tr h="9986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기간 부족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다음 일정을 조정하여 개발 기간을 확보한다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62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0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5632315" y="1634247"/>
            <a:ext cx="337549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C6AB5B"/>
                </a:solidFill>
              </a:rPr>
              <a:t>2</a:t>
            </a:r>
            <a:endParaRPr lang="ko-KR" altLang="en-US" sz="28700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8725705" y="1184265"/>
            <a:ext cx="3466289" cy="729574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2. </a:t>
            </a:r>
            <a:r>
              <a:rPr lang="ko-KR" altLang="en-US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8725709" y="2133810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3. UI </a:t>
            </a:r>
            <a:r>
              <a:rPr lang="ko-KR" altLang="en-US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8725702" y="3085161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4. Class </a:t>
            </a:r>
            <a:r>
              <a:rPr lang="ko-KR" altLang="en-US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8725701" y="4032900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5. </a:t>
            </a:r>
            <a:r>
              <a:rPr lang="ko-KR" altLang="en-US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8725700" y="4980639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6. </a:t>
            </a:r>
            <a:r>
              <a:rPr lang="ko-KR" altLang="en-US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8725711" y="23472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8725711" y="5928378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7.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39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542815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개요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5D3B2-5F7C-4433-A2B8-31D68121730E}"/>
              </a:ext>
            </a:extLst>
          </p:cNvPr>
          <p:cNvSpPr txBox="1"/>
          <p:nvPr/>
        </p:nvSpPr>
        <p:spPr>
          <a:xfrm>
            <a:off x="433464" y="2101647"/>
            <a:ext cx="5662535" cy="4585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로그인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수강 과목 등록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과목 별 </a:t>
            </a:r>
            <a:r>
              <a:rPr lang="en-US" altLang="ko-KR" dirty="0"/>
              <a:t>TO DO </a:t>
            </a:r>
            <a:r>
              <a:rPr lang="ko-KR" altLang="en-US" dirty="0"/>
              <a:t>항목 등록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중요 </a:t>
            </a:r>
            <a:r>
              <a:rPr lang="en-US" altLang="ko-KR" dirty="0"/>
              <a:t>TO DO </a:t>
            </a:r>
            <a:r>
              <a:rPr lang="ko-KR" altLang="en-US" dirty="0"/>
              <a:t>항목 별도 표시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수강 과목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 DO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항목 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 DO LIST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정렬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 DO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항목 완료여부에 따른 보이기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숨기기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마감기한 하루 전 알림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 DO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항목 별도 메모 기능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3322317" y="811008"/>
            <a:ext cx="5547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/>
              <a:t>주요 기능 및 특징</a:t>
            </a:r>
            <a:endParaRPr lang="ko-KR" altLang="en-US" sz="4800" b="1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3614057" y="1583373"/>
            <a:ext cx="4972594" cy="586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5D14E9-6488-4A73-9136-9CDD7D3A4C6E}"/>
              </a:ext>
            </a:extLst>
          </p:cNvPr>
          <p:cNvSpPr/>
          <p:nvPr/>
        </p:nvSpPr>
        <p:spPr>
          <a:xfrm>
            <a:off x="2185895" y="1788919"/>
            <a:ext cx="1402080" cy="625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주요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E08502-5EF8-47AC-A490-08733D130E1F}"/>
              </a:ext>
            </a:extLst>
          </p:cNvPr>
          <p:cNvSpPr/>
          <p:nvPr/>
        </p:nvSpPr>
        <p:spPr>
          <a:xfrm>
            <a:off x="6357255" y="2101647"/>
            <a:ext cx="5312229" cy="45858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EAB77E-45BD-4A63-8B03-F720EAD4D40A}"/>
              </a:ext>
            </a:extLst>
          </p:cNvPr>
          <p:cNvSpPr/>
          <p:nvPr/>
        </p:nvSpPr>
        <p:spPr>
          <a:xfrm>
            <a:off x="8312329" y="1788919"/>
            <a:ext cx="1402080" cy="625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98343-742B-433A-850C-559170047CA2}"/>
              </a:ext>
            </a:extLst>
          </p:cNvPr>
          <p:cNvSpPr/>
          <p:nvPr/>
        </p:nvSpPr>
        <p:spPr>
          <a:xfrm>
            <a:off x="6635931" y="2708115"/>
            <a:ext cx="4868091" cy="10017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763226-AB0D-4D17-8348-F744DF96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92" y="2854940"/>
            <a:ext cx="720000" cy="72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94A825-41C9-4471-B020-F950C4C4989D}"/>
              </a:ext>
            </a:extLst>
          </p:cNvPr>
          <p:cNvSpPr/>
          <p:nvPr/>
        </p:nvSpPr>
        <p:spPr>
          <a:xfrm>
            <a:off x="6635931" y="4078270"/>
            <a:ext cx="4868091" cy="10017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A673D8-A6D2-4F91-81F2-76B1B49F56C8}"/>
              </a:ext>
            </a:extLst>
          </p:cNvPr>
          <p:cNvSpPr/>
          <p:nvPr/>
        </p:nvSpPr>
        <p:spPr>
          <a:xfrm>
            <a:off x="6635931" y="5442625"/>
            <a:ext cx="4868091" cy="10017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E50751-B8C3-4B1A-A521-419A507A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92" y="4206261"/>
            <a:ext cx="720000" cy="7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77E120-4FED-416A-BEED-91E4A0F2C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677" y="5556833"/>
            <a:ext cx="720000" cy="72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77941C-9DC4-45AA-AE26-84D97F48B2ED}"/>
              </a:ext>
            </a:extLst>
          </p:cNvPr>
          <p:cNvSpPr txBox="1"/>
          <p:nvPr/>
        </p:nvSpPr>
        <p:spPr>
          <a:xfrm>
            <a:off x="7669324" y="2854940"/>
            <a:ext cx="391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 </a:t>
            </a:r>
            <a:r>
              <a:rPr lang="en-US" altLang="ko-KR" dirty="0"/>
              <a:t>ID/PWD</a:t>
            </a:r>
            <a:r>
              <a:rPr lang="ko-KR" altLang="en-US" dirty="0"/>
              <a:t> 를 서버에서 확인하여 보안성이 뛰어나다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50426-3D1E-4DEF-98BE-D91C0DAA7FC3}"/>
              </a:ext>
            </a:extLst>
          </p:cNvPr>
          <p:cNvSpPr txBox="1"/>
          <p:nvPr/>
        </p:nvSpPr>
        <p:spPr>
          <a:xfrm>
            <a:off x="7669323" y="4255972"/>
            <a:ext cx="391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마감 하루 전 알림을 통해 사용자가</a:t>
            </a:r>
            <a:endParaRPr lang="en-US" altLang="ko-KR" dirty="0"/>
          </a:p>
          <a:p>
            <a:r>
              <a:rPr lang="ko-KR" altLang="en-US" dirty="0"/>
              <a:t>해야 할 일을 잊지 않게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833F07-6292-46B1-B062-3B6B982C8C1F}"/>
              </a:ext>
            </a:extLst>
          </p:cNvPr>
          <p:cNvSpPr txBox="1"/>
          <p:nvPr/>
        </p:nvSpPr>
        <p:spPr>
          <a:xfrm>
            <a:off x="7669323" y="5630502"/>
            <a:ext cx="391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별도의 메모를 통해 사용자는 </a:t>
            </a:r>
            <a:endParaRPr lang="en-US" altLang="ko-KR" dirty="0"/>
          </a:p>
          <a:p>
            <a:r>
              <a:rPr lang="ko-KR" altLang="en-US" dirty="0"/>
              <a:t>더 편리하게 내용을 관리할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0905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2-2.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542815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분석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749728" y="803152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/>
              <a:t>액터</a:t>
            </a:r>
            <a:r>
              <a:rPr lang="ko-KR" altLang="en-US" sz="4800" b="1" dirty="0"/>
              <a:t> 정의 및 다이어그램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3013166" y="1596285"/>
            <a:ext cx="6701243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205176-68A7-4E4C-93A3-4A7402637B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331" y="5086822"/>
            <a:ext cx="1280160" cy="1580314"/>
          </a:xfrm>
          <a:prstGeom prst="rect">
            <a:avLst/>
          </a:prstGeom>
          <a:noFill/>
        </p:spPr>
      </p:pic>
      <p:pic>
        <p:nvPicPr>
          <p:cNvPr id="31" name="officeArt object">
            <a:extLst>
              <a:ext uri="{FF2B5EF4-FFF2-40B4-BE49-F238E27FC236}">
                <a16:creationId xmlns:a16="http://schemas.microsoft.com/office/drawing/2014/main" id="{731A1C32-1CEE-482A-8C65-5344C9E76C54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2457" y="2435137"/>
            <a:ext cx="4660538" cy="265168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600471C-4732-45A6-BA4E-47C6C5D6F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973660"/>
              </p:ext>
            </p:extLst>
          </p:nvPr>
        </p:nvGraphicFramePr>
        <p:xfrm>
          <a:off x="346528" y="3445841"/>
          <a:ext cx="5333276" cy="2310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343">
                  <a:extLst>
                    <a:ext uri="{9D8B030D-6E8A-4147-A177-3AD203B41FA5}">
                      <a16:colId xmlns:a16="http://schemas.microsoft.com/office/drawing/2014/main" val="3615764328"/>
                    </a:ext>
                  </a:extLst>
                </a:gridCol>
                <a:gridCol w="3587933">
                  <a:extLst>
                    <a:ext uri="{9D8B030D-6E8A-4147-A177-3AD203B41FA5}">
                      <a16:colId xmlns:a16="http://schemas.microsoft.com/office/drawing/2014/main" val="555376212"/>
                    </a:ext>
                  </a:extLst>
                </a:gridCol>
              </a:tblGrid>
              <a:tr h="542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액터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176738"/>
                  </a:ext>
                </a:extLst>
              </a:tr>
              <a:tr h="8838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 DO LIST </a:t>
                      </a:r>
                      <a:r>
                        <a:rPr lang="ko-KR" altLang="en-US" dirty="0"/>
                        <a:t>프로그램을 사용하는 모든 사용자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90086"/>
                  </a:ext>
                </a:extLst>
              </a:tr>
              <a:tr h="8838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베이스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필요한 데이터 저장 및 호출기능을 제공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11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04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2-3.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542815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749728" y="803152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/>
              <a:t>유스케이스</a:t>
            </a:r>
            <a:r>
              <a:rPr lang="ko-KR" altLang="en-US" sz="4800" b="1" dirty="0"/>
              <a:t> 목록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4127864" y="1596285"/>
            <a:ext cx="447620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67C2B4-12C7-4BFE-8487-EF0705E07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74934"/>
              </p:ext>
            </p:extLst>
          </p:nvPr>
        </p:nvGraphicFramePr>
        <p:xfrm>
          <a:off x="255451" y="1811849"/>
          <a:ext cx="3872413" cy="481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413">
                  <a:extLst>
                    <a:ext uri="{9D8B030D-6E8A-4147-A177-3AD203B41FA5}">
                      <a16:colId xmlns:a16="http://schemas.microsoft.com/office/drawing/2014/main" val="1921899408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 기능 요구사항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160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490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 과목 등록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657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 과목 변경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54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수강 과목 삭제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89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 DO LIST </a:t>
                      </a:r>
                      <a:r>
                        <a:rPr lang="ko-KR" altLang="en-US" dirty="0"/>
                        <a:t>등록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2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TO DO LIST</a:t>
                      </a:r>
                      <a:r>
                        <a:rPr lang="ko-KR" altLang="en-US" dirty="0"/>
                        <a:t> 변경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6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TO DO LIST</a:t>
                      </a:r>
                      <a:r>
                        <a:rPr lang="ko-KR" altLang="en-US" dirty="0"/>
                        <a:t> 삭제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9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중요 </a:t>
                      </a:r>
                      <a:r>
                        <a:rPr lang="en-US" altLang="ko-KR" dirty="0"/>
                        <a:t>TO DO </a:t>
                      </a:r>
                      <a:r>
                        <a:rPr lang="ko-KR" altLang="en-US" dirty="0"/>
                        <a:t>항목 별도 표시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04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 DO LIST </a:t>
                      </a:r>
                      <a:r>
                        <a:rPr lang="ko-KR" altLang="en-US" dirty="0"/>
                        <a:t>정렬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8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알림 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별도 메모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7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 </a:t>
                      </a:r>
                      <a:r>
                        <a:rPr lang="en-US" altLang="ko-KR" dirty="0"/>
                        <a:t>TO DO </a:t>
                      </a:r>
                      <a:r>
                        <a:rPr lang="ko-KR" altLang="en-US" dirty="0"/>
                        <a:t>항목 보이기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숨기기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09711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FA0E4CA-B236-447C-B870-EC7CED170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90716"/>
              </p:ext>
            </p:extLst>
          </p:nvPr>
        </p:nvGraphicFramePr>
        <p:xfrm>
          <a:off x="7006228" y="1778829"/>
          <a:ext cx="4476204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322">
                  <a:extLst>
                    <a:ext uri="{9D8B030D-6E8A-4147-A177-3AD203B41FA5}">
                      <a16:colId xmlns:a16="http://schemas.microsoft.com/office/drawing/2014/main" val="2172516137"/>
                    </a:ext>
                  </a:extLst>
                </a:gridCol>
                <a:gridCol w="2867025">
                  <a:extLst>
                    <a:ext uri="{9D8B030D-6E8A-4147-A177-3AD203B41FA5}">
                      <a16:colId xmlns:a16="http://schemas.microsoft.com/office/drawing/2014/main" val="94452546"/>
                    </a:ext>
                  </a:extLst>
                </a:gridCol>
                <a:gridCol w="785857">
                  <a:extLst>
                    <a:ext uri="{9D8B030D-6E8A-4147-A177-3AD203B41FA5}">
                      <a16:colId xmlns:a16="http://schemas.microsoft.com/office/drawing/2014/main" val="3757801181"/>
                    </a:ext>
                  </a:extLst>
                </a:gridCol>
              </a:tblGrid>
              <a:tr h="203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유스케이스</a:t>
                      </a:r>
                      <a:r>
                        <a:rPr lang="ko-KR" altLang="en-US" sz="1000" dirty="0"/>
                        <a:t> 명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우선 순위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11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UC01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60273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UC02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과목 등록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57511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UC03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과목 변경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55208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UC04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과목 삭제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565044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UC05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TO DO </a:t>
                      </a:r>
                      <a:r>
                        <a:rPr lang="ko-KR" altLang="en-US" sz="1000" dirty="0"/>
                        <a:t>항목 등록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5946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UC06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TO DO </a:t>
                      </a:r>
                      <a:r>
                        <a:rPr lang="ko-KR" altLang="en-US" sz="1000" dirty="0"/>
                        <a:t>항목 변경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42676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UC07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TO DO </a:t>
                      </a:r>
                      <a:r>
                        <a:rPr lang="ko-KR" altLang="en-US" sz="1000" dirty="0"/>
                        <a:t>항목 삭제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313253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UC08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중요 </a:t>
                      </a:r>
                      <a:r>
                        <a:rPr lang="en-US" altLang="ko-KR" sz="1000" dirty="0"/>
                        <a:t>TO DO </a:t>
                      </a:r>
                      <a:r>
                        <a:rPr lang="ko-KR" altLang="en-US" sz="1000" dirty="0"/>
                        <a:t>항목 별도 표시 및 우선순위 표시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91958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UC09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TO DO LIST </a:t>
                      </a:r>
                      <a:r>
                        <a:rPr lang="ko-KR" altLang="en-US" sz="1000" dirty="0"/>
                        <a:t>과목명 정렬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31305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UC10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TO DO LIST </a:t>
                      </a:r>
                      <a:r>
                        <a:rPr lang="ko-KR" altLang="en-US" sz="1000" dirty="0"/>
                        <a:t>마감 기한 정렬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91124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UC11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TO DO LIST </a:t>
                      </a:r>
                      <a:r>
                        <a:rPr lang="ko-KR" altLang="en-US" sz="1000" dirty="0"/>
                        <a:t>실제 마감일 정렬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074959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UC12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TO DO LIST </a:t>
                      </a:r>
                      <a:r>
                        <a:rPr lang="ko-KR" altLang="en-US" sz="1000" dirty="0"/>
                        <a:t>완료 여부 정렬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643604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UC13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TO DO LIST </a:t>
                      </a:r>
                      <a:r>
                        <a:rPr lang="ko-KR" altLang="en-US" sz="1000" dirty="0"/>
                        <a:t>우선 순위 정렬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04036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UC14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TO DO LIST </a:t>
                      </a:r>
                      <a:r>
                        <a:rPr lang="ko-KR" altLang="en-US" sz="1000" dirty="0"/>
                        <a:t>알림 예약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72470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UC15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TO DO LIST </a:t>
                      </a:r>
                      <a:r>
                        <a:rPr lang="ko-KR" altLang="en-US" sz="1000" dirty="0"/>
                        <a:t>알림 실행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454944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UC16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별도 메모 작성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896400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UC17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별도 메모 변경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225692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UC18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완료 </a:t>
                      </a:r>
                      <a:r>
                        <a:rPr lang="en-US" altLang="ko-KR" sz="1000" dirty="0"/>
                        <a:t>TO DO </a:t>
                      </a:r>
                      <a:r>
                        <a:rPr lang="ko-KR" altLang="en-US" sz="1000" dirty="0"/>
                        <a:t>항목 보이기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숨기기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38266"/>
                  </a:ext>
                </a:extLst>
              </a:tr>
              <a:tr h="2036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UC19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데이터 베이스 연결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078085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0FA0308-2800-43A8-88F2-85BF71FEB023}"/>
              </a:ext>
            </a:extLst>
          </p:cNvPr>
          <p:cNvSpPr/>
          <p:nvPr/>
        </p:nvSpPr>
        <p:spPr>
          <a:xfrm>
            <a:off x="4714875" y="3190875"/>
            <a:ext cx="1809750" cy="2219325"/>
          </a:xfrm>
          <a:prstGeom prst="right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80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2-3.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542815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749728" y="803152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/>
              <a:t>유스케이스</a:t>
            </a:r>
            <a:r>
              <a:rPr lang="ko-KR" altLang="en-US" sz="4800" b="1" dirty="0"/>
              <a:t> 다이어그램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3263752" y="1596285"/>
            <a:ext cx="617852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F46582-179A-4684-9AA5-2973C53F88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30" y="1921047"/>
            <a:ext cx="6142990" cy="4359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2870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2-3.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542815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749728" y="803152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/>
              <a:t>유스케이스</a:t>
            </a:r>
            <a:r>
              <a:rPr lang="ko-KR" altLang="en-US" sz="4800" b="1" dirty="0"/>
              <a:t> 및 화면 기술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3048000" y="1596285"/>
            <a:ext cx="6591300" cy="743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8E1C73-3D5C-4B98-AEF4-494F49DE7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934326"/>
              </p:ext>
            </p:extLst>
          </p:nvPr>
        </p:nvGraphicFramePr>
        <p:xfrm>
          <a:off x="386715" y="2254251"/>
          <a:ext cx="5244290" cy="4351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6204">
                  <a:extLst>
                    <a:ext uri="{9D8B030D-6E8A-4147-A177-3AD203B41FA5}">
                      <a16:colId xmlns:a16="http://schemas.microsoft.com/office/drawing/2014/main" val="695466808"/>
                    </a:ext>
                  </a:extLst>
                </a:gridCol>
                <a:gridCol w="1503106">
                  <a:extLst>
                    <a:ext uri="{9D8B030D-6E8A-4147-A177-3AD203B41FA5}">
                      <a16:colId xmlns:a16="http://schemas.microsoft.com/office/drawing/2014/main" val="521620016"/>
                    </a:ext>
                  </a:extLst>
                </a:gridCol>
                <a:gridCol w="3144980">
                  <a:extLst>
                    <a:ext uri="{9D8B030D-6E8A-4147-A177-3AD203B41FA5}">
                      <a16:colId xmlns:a16="http://schemas.microsoft.com/office/drawing/2014/main" val="1031667662"/>
                    </a:ext>
                  </a:extLst>
                </a:gridCol>
              </a:tblGrid>
              <a:tr h="2971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설명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To do List </a:t>
                      </a: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프로그램을 사용하기 위해 </a:t>
                      </a:r>
                      <a:r>
                        <a:rPr lang="en-US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user-id </a:t>
                      </a: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와 </a:t>
                      </a:r>
                      <a:r>
                        <a:rPr lang="en-US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user-pw</a:t>
                      </a: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를 입력하고 로그인한다</a:t>
                      </a:r>
                      <a:r>
                        <a:rPr lang="en-US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.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 Unicode MS"/>
                      </a:endParaRPr>
                    </a:p>
                  </a:txBody>
                  <a:tcPr marL="42676" marR="42676" marT="42676" marB="42676" anchor="ctr"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102105"/>
                  </a:ext>
                </a:extLst>
              </a:tr>
              <a:tr h="3414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관련 </a:t>
                      </a:r>
                      <a:r>
                        <a:rPr lang="ko-KR" sz="800" kern="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액터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사용자 , 데이터베이스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37484"/>
                  </a:ext>
                </a:extLst>
              </a:tr>
              <a:tr h="3414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사전 조건</a:t>
                      </a:r>
                      <a:endParaRPr lang="ko-KR" sz="8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-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330420"/>
                  </a:ext>
                </a:extLst>
              </a:tr>
              <a:tr h="3414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사후 조건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로그인이 완료되면 메인 화면을 띄운다.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44123"/>
                  </a:ext>
                </a:extLst>
              </a:tr>
              <a:tr h="21337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기본 흐름</a:t>
                      </a:r>
                      <a:endParaRPr lang="ko-KR" sz="8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</a:t>
                      </a:r>
                      <a:endParaRPr lang="ko-KR" sz="8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사용자가 로그인 버튼을 누른다.</a:t>
                      </a:r>
                      <a:endParaRPr lang="ko-KR" sz="8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279272"/>
                  </a:ext>
                </a:extLst>
              </a:tr>
              <a:tr h="213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B02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시스템은 메인 화면을 출력한다.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585254"/>
                  </a:ext>
                </a:extLst>
              </a:tr>
              <a:tr h="3414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대안 흐름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A01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오류 메시지를 닫으면 이전 화면 그대로 출력한다.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759440"/>
                  </a:ext>
                </a:extLst>
              </a:tr>
              <a:tr h="469434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예외 흐름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E01</a:t>
                      </a:r>
                      <a:endParaRPr lang="ko-KR" sz="8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 에서 ID/PWD가 미 입력된 경우 시스템은 오류 메시지를 출력하고 메인 화면을 출력하지 않는다.</a:t>
                      </a:r>
                      <a:endParaRPr lang="ko-KR" sz="8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001687"/>
                  </a:ext>
                </a:extLst>
              </a:tr>
              <a:tr h="4694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E02</a:t>
                      </a:r>
                      <a:endParaRPr lang="ko-KR" sz="8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B01에서 </a:t>
                      </a:r>
                      <a:r>
                        <a:rPr lang="ko-KR" sz="800" kern="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ID가</a:t>
                      </a: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존재하지 않다면, 시스템은 오류 메시지를 출력하고 메인 화면을 출력하지 않는다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68443"/>
                  </a:ext>
                </a:extLst>
              </a:tr>
              <a:tr h="4694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E03</a:t>
                      </a:r>
                      <a:endParaRPr lang="ko-KR" sz="800" b="1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B01에서 </a:t>
                      </a:r>
                      <a:r>
                        <a:rPr lang="ko-KR" sz="800" kern="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ID에</a:t>
                      </a: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맞는 </a:t>
                      </a:r>
                      <a:r>
                        <a:rPr lang="ko-KR" sz="800" kern="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PWD가</a:t>
                      </a: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입력되지 않았다면 시스템은 오류 메시지를 출력하고 메인 화면을 출력하지 않는다.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126781"/>
                  </a:ext>
                </a:extLst>
              </a:tr>
              <a:tr h="213379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시나리오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42676" marR="42676" marT="42676" marB="42676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SN001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B01→B02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361436"/>
                  </a:ext>
                </a:extLst>
              </a:tr>
              <a:tr h="213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SN002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B01→E01→A01→B02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10896"/>
                  </a:ext>
                </a:extLst>
              </a:tr>
              <a:tr h="213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SN003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B01→E01→A01→B02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30569"/>
                  </a:ext>
                </a:extLst>
              </a:tr>
              <a:tr h="213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800" kern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SN004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B01→E01→A01→B02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42676" marR="42676" marT="42676" marB="426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125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51F382F-DD43-4145-B36E-FB9D20A7D716}"/>
              </a:ext>
            </a:extLst>
          </p:cNvPr>
          <p:cNvSpPr txBox="1"/>
          <p:nvPr/>
        </p:nvSpPr>
        <p:spPr>
          <a:xfrm>
            <a:off x="504825" y="1848384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UC01 </a:t>
            </a:r>
            <a:r>
              <a:rPr lang="ko-KR" altLang="en-US" dirty="0"/>
              <a:t>로그인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579BD02-7494-4D40-8FF2-AAAC2D81D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190874"/>
              </p:ext>
            </p:extLst>
          </p:nvPr>
        </p:nvGraphicFramePr>
        <p:xfrm>
          <a:off x="5918836" y="2254251"/>
          <a:ext cx="5692139" cy="44091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4996">
                  <a:extLst>
                    <a:ext uri="{9D8B030D-6E8A-4147-A177-3AD203B41FA5}">
                      <a16:colId xmlns:a16="http://schemas.microsoft.com/office/drawing/2014/main" val="3145621909"/>
                    </a:ext>
                  </a:extLst>
                </a:gridCol>
                <a:gridCol w="1551476">
                  <a:extLst>
                    <a:ext uri="{9D8B030D-6E8A-4147-A177-3AD203B41FA5}">
                      <a16:colId xmlns:a16="http://schemas.microsoft.com/office/drawing/2014/main" val="3362240771"/>
                    </a:ext>
                  </a:extLst>
                </a:gridCol>
                <a:gridCol w="963734">
                  <a:extLst>
                    <a:ext uri="{9D8B030D-6E8A-4147-A177-3AD203B41FA5}">
                      <a16:colId xmlns:a16="http://schemas.microsoft.com/office/drawing/2014/main" val="4061163728"/>
                    </a:ext>
                  </a:extLst>
                </a:gridCol>
                <a:gridCol w="2141933">
                  <a:extLst>
                    <a:ext uri="{9D8B030D-6E8A-4147-A177-3AD203B41FA5}">
                      <a16:colId xmlns:a16="http://schemas.microsoft.com/office/drawing/2014/main" val="2148030757"/>
                    </a:ext>
                  </a:extLst>
                </a:gridCol>
              </a:tblGrid>
              <a:tr h="4172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화면 ID</a:t>
                      </a:r>
                      <a:endParaRPr lang="ko-KR" sz="10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50800" marR="50800" marT="50800" marB="5080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SC001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0800" marR="50800" marT="50800" marB="5080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화면 명</a:t>
                      </a:r>
                      <a:endParaRPr lang="ko-KR" sz="10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50800" marR="50800" marT="50800" marB="5080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로그인화면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0800" marR="50800" marT="50800" marB="50800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225372"/>
                  </a:ext>
                </a:extLst>
              </a:tr>
              <a:tr h="35746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화면</a:t>
                      </a:r>
                      <a:endParaRPr lang="ko-KR" sz="10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50800" marR="50800" marT="50800" marB="50800" anchor="ctr"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0800" marR="50800" marT="50800" marB="508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173215"/>
                  </a:ext>
                </a:extLst>
              </a:tr>
              <a:tr h="4172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요구사항</a:t>
                      </a:r>
                      <a:endParaRPr lang="ko-KR" sz="1000" b="1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돋움" panose="020B0600000101010101" pitchFamily="50" charset="-127"/>
                        <a:ea typeface="돋움" panose="020B0600000101010101" pitchFamily="50" charset="-127"/>
                        <a:cs typeface="돋움" panose="020B0600000101010101" pitchFamily="50" charset="-127"/>
                      </a:endParaRPr>
                    </a:p>
                  </a:txBody>
                  <a:tcPr marL="50800" marR="50800" marT="50800" marB="50800" anchor="ctr"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ID와</a:t>
                      </a:r>
                      <a:r>
                        <a:rPr lang="ko-KR" sz="10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</a:t>
                      </a:r>
                      <a:r>
                        <a:rPr lang="ko-KR" sz="1000" kern="10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P</a:t>
                      </a:r>
                      <a:r>
                        <a:rPr lang="ko-KR" sz="10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/</a:t>
                      </a:r>
                      <a:r>
                        <a:rPr lang="ko-KR" sz="1000" kern="100" dirty="0" err="1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W를</a:t>
                      </a:r>
                      <a:r>
                        <a:rPr lang="ko-KR" sz="10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입력한 후 로그인한다.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50800" marR="50800" marT="50800" marB="50800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482738"/>
                  </a:ext>
                </a:extLst>
              </a:tr>
            </a:tbl>
          </a:graphicData>
        </a:graphic>
      </p:graphicFrame>
      <p:pic>
        <p:nvPicPr>
          <p:cNvPr id="1025" name="그림 3" descr="로그인">
            <a:extLst>
              <a:ext uri="{FF2B5EF4-FFF2-40B4-BE49-F238E27FC236}">
                <a16:creationId xmlns:a16="http://schemas.microsoft.com/office/drawing/2014/main" id="{5B2EEF7F-C149-408F-8004-4C8D0528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363" y="2758599"/>
            <a:ext cx="425767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F86E51-6643-45F9-A12B-3AE73F92D02A}"/>
              </a:ext>
            </a:extLst>
          </p:cNvPr>
          <p:cNvSpPr txBox="1"/>
          <p:nvPr/>
        </p:nvSpPr>
        <p:spPr>
          <a:xfrm>
            <a:off x="6096000" y="1805700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SC001 </a:t>
            </a:r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99919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87">
            <a:extLst>
              <a:ext uri="{FF2B5EF4-FFF2-40B4-BE49-F238E27FC236}">
                <a16:creationId xmlns:a16="http://schemas.microsoft.com/office/drawing/2014/main" id="{2FF7AD24-DA4C-44AE-B4BF-C127E673CC62}"/>
              </a:ext>
            </a:extLst>
          </p:cNvPr>
          <p:cNvSpPr/>
          <p:nvPr/>
        </p:nvSpPr>
        <p:spPr>
          <a:xfrm>
            <a:off x="2077191" y="1234323"/>
            <a:ext cx="2352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계획</a:t>
            </a:r>
          </a:p>
        </p:txBody>
      </p:sp>
      <p:sp>
        <p:nvSpPr>
          <p:cNvPr id="117" name="Rectangle 87">
            <a:extLst>
              <a:ext uri="{FF2B5EF4-FFF2-40B4-BE49-F238E27FC236}">
                <a16:creationId xmlns:a16="http://schemas.microsoft.com/office/drawing/2014/main" id="{BB559998-3D82-4E9D-B441-360587335927}"/>
              </a:ext>
            </a:extLst>
          </p:cNvPr>
          <p:cNvSpPr/>
          <p:nvPr/>
        </p:nvSpPr>
        <p:spPr>
          <a:xfrm>
            <a:off x="2061638" y="3429000"/>
            <a:ext cx="2352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명세</a:t>
            </a:r>
          </a:p>
        </p:txBody>
      </p:sp>
      <p:sp>
        <p:nvSpPr>
          <p:cNvPr id="118" name="Rectangle 87">
            <a:extLst>
              <a:ext uri="{FF2B5EF4-FFF2-40B4-BE49-F238E27FC236}">
                <a16:creationId xmlns:a16="http://schemas.microsoft.com/office/drawing/2014/main" id="{1990A934-AAAC-49CA-9CC9-7E6476AB883A}"/>
              </a:ext>
            </a:extLst>
          </p:cNvPr>
          <p:cNvSpPr/>
          <p:nvPr/>
        </p:nvSpPr>
        <p:spPr>
          <a:xfrm>
            <a:off x="2176065" y="5100467"/>
            <a:ext cx="2352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24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 설계</a:t>
            </a:r>
          </a:p>
        </p:txBody>
      </p:sp>
      <p:sp>
        <p:nvSpPr>
          <p:cNvPr id="119" name="Rectangle 87">
            <a:extLst>
              <a:ext uri="{FF2B5EF4-FFF2-40B4-BE49-F238E27FC236}">
                <a16:creationId xmlns:a16="http://schemas.microsoft.com/office/drawing/2014/main" id="{09A2B951-811E-456E-8A73-469557C9C537}"/>
              </a:ext>
            </a:extLst>
          </p:cNvPr>
          <p:cNvSpPr/>
          <p:nvPr/>
        </p:nvSpPr>
        <p:spPr>
          <a:xfrm>
            <a:off x="7123061" y="2702958"/>
            <a:ext cx="1212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</a:t>
            </a:r>
          </a:p>
        </p:txBody>
      </p:sp>
      <p:sp>
        <p:nvSpPr>
          <p:cNvPr id="120" name="Rectangle 87">
            <a:extLst>
              <a:ext uri="{FF2B5EF4-FFF2-40B4-BE49-F238E27FC236}">
                <a16:creationId xmlns:a16="http://schemas.microsoft.com/office/drawing/2014/main" id="{A7FF288F-78A6-46B9-86B4-CEC524481E50}"/>
              </a:ext>
            </a:extLst>
          </p:cNvPr>
          <p:cNvSpPr/>
          <p:nvPr/>
        </p:nvSpPr>
        <p:spPr>
          <a:xfrm>
            <a:off x="7125808" y="4311332"/>
            <a:ext cx="1568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영상</a:t>
            </a:r>
          </a:p>
        </p:txBody>
      </p:sp>
      <p:sp>
        <p:nvSpPr>
          <p:cNvPr id="121" name="Rectangle 87">
            <a:extLst>
              <a:ext uri="{FF2B5EF4-FFF2-40B4-BE49-F238E27FC236}">
                <a16:creationId xmlns:a16="http://schemas.microsoft.com/office/drawing/2014/main" id="{828C7412-91D7-41CA-BDBE-CACB639E584E}"/>
              </a:ext>
            </a:extLst>
          </p:cNvPr>
          <p:cNvSpPr/>
          <p:nvPr/>
        </p:nvSpPr>
        <p:spPr>
          <a:xfrm>
            <a:off x="7066885" y="5100467"/>
            <a:ext cx="1328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느낀점</a:t>
            </a:r>
            <a:endParaRPr lang="ko-KR" altLang="en-US" sz="2400" b="1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2" name="Group 411">
            <a:extLst>
              <a:ext uri="{FF2B5EF4-FFF2-40B4-BE49-F238E27FC236}">
                <a16:creationId xmlns:a16="http://schemas.microsoft.com/office/drawing/2014/main" id="{F32E7E2D-A42C-4728-95AE-E887C1D147CD}"/>
              </a:ext>
            </a:extLst>
          </p:cNvPr>
          <p:cNvGrpSpPr/>
          <p:nvPr/>
        </p:nvGrpSpPr>
        <p:grpSpPr>
          <a:xfrm>
            <a:off x="1830290" y="1285198"/>
            <a:ext cx="354719" cy="405830"/>
            <a:chOff x="1855214" y="1333680"/>
            <a:chExt cx="306961" cy="301037"/>
          </a:xfrm>
        </p:grpSpPr>
        <p:sp>
          <p:nvSpPr>
            <p:cNvPr id="123" name="Isosceles Triangle 412">
              <a:extLst>
                <a:ext uri="{FF2B5EF4-FFF2-40B4-BE49-F238E27FC236}">
                  <a16:creationId xmlns:a16="http://schemas.microsoft.com/office/drawing/2014/main" id="{4DB9D632-4BBB-47BE-A473-978617B3B148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Isosceles Triangle 413">
              <a:extLst>
                <a:ext uri="{FF2B5EF4-FFF2-40B4-BE49-F238E27FC236}">
                  <a16:creationId xmlns:a16="http://schemas.microsoft.com/office/drawing/2014/main" id="{93C2B31F-76E4-4DCE-A906-9A040D642556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Group 411">
            <a:extLst>
              <a:ext uri="{FF2B5EF4-FFF2-40B4-BE49-F238E27FC236}">
                <a16:creationId xmlns:a16="http://schemas.microsoft.com/office/drawing/2014/main" id="{B935249A-5428-49F7-A492-ADD22257625A}"/>
              </a:ext>
            </a:extLst>
          </p:cNvPr>
          <p:cNvGrpSpPr/>
          <p:nvPr/>
        </p:nvGrpSpPr>
        <p:grpSpPr>
          <a:xfrm>
            <a:off x="1830290" y="3484835"/>
            <a:ext cx="354719" cy="405830"/>
            <a:chOff x="1855214" y="1333680"/>
            <a:chExt cx="306961" cy="301037"/>
          </a:xfrm>
        </p:grpSpPr>
        <p:sp>
          <p:nvSpPr>
            <p:cNvPr id="126" name="Isosceles Triangle 412">
              <a:extLst>
                <a:ext uri="{FF2B5EF4-FFF2-40B4-BE49-F238E27FC236}">
                  <a16:creationId xmlns:a16="http://schemas.microsoft.com/office/drawing/2014/main" id="{07D801D8-114A-4709-A6FA-6DB733A1EF62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Isosceles Triangle 413">
              <a:extLst>
                <a:ext uri="{FF2B5EF4-FFF2-40B4-BE49-F238E27FC236}">
                  <a16:creationId xmlns:a16="http://schemas.microsoft.com/office/drawing/2014/main" id="{D4E05E34-0942-4BD6-882A-4359A67B8343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8" name="Group 411">
            <a:extLst>
              <a:ext uri="{FF2B5EF4-FFF2-40B4-BE49-F238E27FC236}">
                <a16:creationId xmlns:a16="http://schemas.microsoft.com/office/drawing/2014/main" id="{154B18FA-453D-4826-AFBA-6AEB2255533C}"/>
              </a:ext>
            </a:extLst>
          </p:cNvPr>
          <p:cNvGrpSpPr/>
          <p:nvPr/>
        </p:nvGrpSpPr>
        <p:grpSpPr>
          <a:xfrm>
            <a:off x="1830290" y="5116952"/>
            <a:ext cx="354719" cy="405830"/>
            <a:chOff x="1855214" y="1333680"/>
            <a:chExt cx="306961" cy="301037"/>
          </a:xfrm>
        </p:grpSpPr>
        <p:sp>
          <p:nvSpPr>
            <p:cNvPr id="129" name="Isosceles Triangle 412">
              <a:extLst>
                <a:ext uri="{FF2B5EF4-FFF2-40B4-BE49-F238E27FC236}">
                  <a16:creationId xmlns:a16="http://schemas.microsoft.com/office/drawing/2014/main" id="{B088E776-CDD8-485F-A36D-F5200A6D8396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Isosceles Triangle 413">
              <a:extLst>
                <a:ext uri="{FF2B5EF4-FFF2-40B4-BE49-F238E27FC236}">
                  <a16:creationId xmlns:a16="http://schemas.microsoft.com/office/drawing/2014/main" id="{714C070A-C999-4EF0-B2C2-2816EBC27B82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Group 411">
            <a:extLst>
              <a:ext uri="{FF2B5EF4-FFF2-40B4-BE49-F238E27FC236}">
                <a16:creationId xmlns:a16="http://schemas.microsoft.com/office/drawing/2014/main" id="{253DB446-1BBF-420F-8AF8-7E23E7FA2B3D}"/>
              </a:ext>
            </a:extLst>
          </p:cNvPr>
          <p:cNvGrpSpPr/>
          <p:nvPr/>
        </p:nvGrpSpPr>
        <p:grpSpPr>
          <a:xfrm>
            <a:off x="6766993" y="2730877"/>
            <a:ext cx="354719" cy="405830"/>
            <a:chOff x="1855214" y="1333680"/>
            <a:chExt cx="306961" cy="301037"/>
          </a:xfrm>
        </p:grpSpPr>
        <p:sp>
          <p:nvSpPr>
            <p:cNvPr id="132" name="Isosceles Triangle 412">
              <a:extLst>
                <a:ext uri="{FF2B5EF4-FFF2-40B4-BE49-F238E27FC236}">
                  <a16:creationId xmlns:a16="http://schemas.microsoft.com/office/drawing/2014/main" id="{C9803B54-694F-4F00-B963-2BB0C32EF2C4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Isosceles Triangle 413">
              <a:extLst>
                <a:ext uri="{FF2B5EF4-FFF2-40B4-BE49-F238E27FC236}">
                  <a16:creationId xmlns:a16="http://schemas.microsoft.com/office/drawing/2014/main" id="{AE71B1AD-7884-48BE-8213-E86D0AABA447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" name="Group 411">
            <a:extLst>
              <a:ext uri="{FF2B5EF4-FFF2-40B4-BE49-F238E27FC236}">
                <a16:creationId xmlns:a16="http://schemas.microsoft.com/office/drawing/2014/main" id="{2DE38599-C3A4-45E3-B620-52BB63037EE6}"/>
              </a:ext>
            </a:extLst>
          </p:cNvPr>
          <p:cNvGrpSpPr/>
          <p:nvPr/>
        </p:nvGrpSpPr>
        <p:grpSpPr>
          <a:xfrm>
            <a:off x="6771089" y="4335882"/>
            <a:ext cx="354719" cy="405830"/>
            <a:chOff x="1855214" y="1333680"/>
            <a:chExt cx="306961" cy="301037"/>
          </a:xfrm>
        </p:grpSpPr>
        <p:sp>
          <p:nvSpPr>
            <p:cNvPr id="135" name="Isosceles Triangle 412">
              <a:extLst>
                <a:ext uri="{FF2B5EF4-FFF2-40B4-BE49-F238E27FC236}">
                  <a16:creationId xmlns:a16="http://schemas.microsoft.com/office/drawing/2014/main" id="{7EA74818-B65A-4544-B9FA-1A057DC281F6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Isosceles Triangle 413">
              <a:extLst>
                <a:ext uri="{FF2B5EF4-FFF2-40B4-BE49-F238E27FC236}">
                  <a16:creationId xmlns:a16="http://schemas.microsoft.com/office/drawing/2014/main" id="{07BF2B07-ED03-49E5-AC6B-49EE1BE8EC83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Group 411">
            <a:extLst>
              <a:ext uri="{FF2B5EF4-FFF2-40B4-BE49-F238E27FC236}">
                <a16:creationId xmlns:a16="http://schemas.microsoft.com/office/drawing/2014/main" id="{201AC7F7-43FD-4C4B-849E-ECF6E1845F30}"/>
              </a:ext>
            </a:extLst>
          </p:cNvPr>
          <p:cNvGrpSpPr/>
          <p:nvPr/>
        </p:nvGrpSpPr>
        <p:grpSpPr>
          <a:xfrm>
            <a:off x="6773030" y="5124627"/>
            <a:ext cx="354719" cy="405830"/>
            <a:chOff x="1855214" y="1333680"/>
            <a:chExt cx="306961" cy="301037"/>
          </a:xfrm>
        </p:grpSpPr>
        <p:sp>
          <p:nvSpPr>
            <p:cNvPr id="138" name="Isosceles Triangle 412">
              <a:extLst>
                <a:ext uri="{FF2B5EF4-FFF2-40B4-BE49-F238E27FC236}">
                  <a16:creationId xmlns:a16="http://schemas.microsoft.com/office/drawing/2014/main" id="{0B7E2D0A-3E29-486A-9B69-31744701A07F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Isosceles Triangle 413">
              <a:extLst>
                <a:ext uri="{FF2B5EF4-FFF2-40B4-BE49-F238E27FC236}">
                  <a16:creationId xmlns:a16="http://schemas.microsoft.com/office/drawing/2014/main" id="{D2058926-8635-4477-B1EA-62620AF653F3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ACECC5-7BEB-42EC-B501-1D1E12FDD0D7}"/>
              </a:ext>
            </a:extLst>
          </p:cNvPr>
          <p:cNvSpPr txBox="1"/>
          <p:nvPr/>
        </p:nvSpPr>
        <p:spPr>
          <a:xfrm>
            <a:off x="2200561" y="1795244"/>
            <a:ext cx="3185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규모산정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일정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산출물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리스크 관리 계획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5F357F-A65D-4EF9-B18F-0A8B77EEEF69}"/>
              </a:ext>
            </a:extLst>
          </p:cNvPr>
          <p:cNvSpPr txBox="1"/>
          <p:nvPr/>
        </p:nvSpPr>
        <p:spPr>
          <a:xfrm>
            <a:off x="2130182" y="3949388"/>
            <a:ext cx="3185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시스템 개요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사용자 분석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요구사항 분석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60CCEF3-E7E1-4004-BCA5-4A05E76AF95F}"/>
              </a:ext>
            </a:extLst>
          </p:cNvPr>
          <p:cNvSpPr txBox="1"/>
          <p:nvPr/>
        </p:nvSpPr>
        <p:spPr>
          <a:xfrm>
            <a:off x="2239836" y="5619796"/>
            <a:ext cx="3185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System Map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System Process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사용자 인터페이스</a:t>
            </a:r>
          </a:p>
        </p:txBody>
      </p:sp>
      <p:sp>
        <p:nvSpPr>
          <p:cNvPr id="142" name="Rectangle 87">
            <a:extLst>
              <a:ext uri="{FF2B5EF4-FFF2-40B4-BE49-F238E27FC236}">
                <a16:creationId xmlns:a16="http://schemas.microsoft.com/office/drawing/2014/main" id="{1336AE4C-8AA8-470A-833B-F12BFC2699DA}"/>
              </a:ext>
            </a:extLst>
          </p:cNvPr>
          <p:cNvSpPr/>
          <p:nvPr/>
        </p:nvSpPr>
        <p:spPr>
          <a:xfrm>
            <a:off x="7118805" y="1229363"/>
            <a:ext cx="1757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</a:t>
            </a:r>
            <a:r>
              <a:rPr lang="ko-KR" altLang="en-US" sz="2400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</a:p>
        </p:txBody>
      </p:sp>
      <p:grpSp>
        <p:nvGrpSpPr>
          <p:cNvPr id="143" name="Group 411">
            <a:extLst>
              <a:ext uri="{FF2B5EF4-FFF2-40B4-BE49-F238E27FC236}">
                <a16:creationId xmlns:a16="http://schemas.microsoft.com/office/drawing/2014/main" id="{BADD1BD3-6C1A-4345-B513-E723B9112B82}"/>
              </a:ext>
            </a:extLst>
          </p:cNvPr>
          <p:cNvGrpSpPr/>
          <p:nvPr/>
        </p:nvGrpSpPr>
        <p:grpSpPr>
          <a:xfrm>
            <a:off x="6773030" y="1285198"/>
            <a:ext cx="354719" cy="405830"/>
            <a:chOff x="1855214" y="1333680"/>
            <a:chExt cx="306961" cy="301037"/>
          </a:xfrm>
        </p:grpSpPr>
        <p:sp>
          <p:nvSpPr>
            <p:cNvPr id="144" name="Isosceles Triangle 412">
              <a:extLst>
                <a:ext uri="{FF2B5EF4-FFF2-40B4-BE49-F238E27FC236}">
                  <a16:creationId xmlns:a16="http://schemas.microsoft.com/office/drawing/2014/main" id="{7F0313CC-6635-4E6B-AD51-715B1BB173DF}"/>
                </a:ext>
              </a:extLst>
            </p:cNvPr>
            <p:cNvSpPr/>
            <p:nvPr/>
          </p:nvSpPr>
          <p:spPr>
            <a:xfrm rot="5400000">
              <a:off x="1834453" y="1354441"/>
              <a:ext cx="301037" cy="25951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Isosceles Triangle 413">
              <a:extLst>
                <a:ext uri="{FF2B5EF4-FFF2-40B4-BE49-F238E27FC236}">
                  <a16:creationId xmlns:a16="http://schemas.microsoft.com/office/drawing/2014/main" id="{63479FAF-EA68-4D60-8697-A1ECC3CA2A1E}"/>
                </a:ext>
              </a:extLst>
            </p:cNvPr>
            <p:cNvSpPr/>
            <p:nvPr/>
          </p:nvSpPr>
          <p:spPr>
            <a:xfrm rot="5400000">
              <a:off x="1881899" y="1354441"/>
              <a:ext cx="301037" cy="25951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7" name="Group 25">
            <a:extLst>
              <a:ext uri="{FF2B5EF4-FFF2-40B4-BE49-F238E27FC236}">
                <a16:creationId xmlns:a16="http://schemas.microsoft.com/office/drawing/2014/main" id="{6112F892-3EBD-48D1-AA83-306F93B18D20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48" name="Rectangle 26">
              <a:extLst>
                <a:ext uri="{FF2B5EF4-FFF2-40B4-BE49-F238E27FC236}">
                  <a16:creationId xmlns:a16="http://schemas.microsoft.com/office/drawing/2014/main" id="{F3662A2F-CEC9-42E0-9592-3E18D18D107F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Isosceles Triangle 27">
              <a:extLst>
                <a:ext uri="{FF2B5EF4-FFF2-40B4-BE49-F238E27FC236}">
                  <a16:creationId xmlns:a16="http://schemas.microsoft.com/office/drawing/2014/main" id="{ACDB4143-A900-4CAF-9A92-7B968A25B0BD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FC4A9A0-737F-494B-846A-7974F7A09200}"/>
              </a:ext>
            </a:extLst>
          </p:cNvPr>
          <p:cNvSpPr txBox="1"/>
          <p:nvPr/>
        </p:nvSpPr>
        <p:spPr>
          <a:xfrm>
            <a:off x="165551" y="76454"/>
            <a:ext cx="21602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7F3A09B-8A0D-47B0-B5B3-19BC29AC7C4D}"/>
              </a:ext>
            </a:extLst>
          </p:cNvPr>
          <p:cNvSpPr txBox="1"/>
          <p:nvPr/>
        </p:nvSpPr>
        <p:spPr>
          <a:xfrm>
            <a:off x="7283769" y="1772996"/>
            <a:ext cx="3185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전체 </a:t>
            </a:r>
            <a:r>
              <a:rPr lang="en-US" altLang="ko-KR" dirty="0"/>
              <a:t>Class </a:t>
            </a:r>
            <a:r>
              <a:rPr lang="ko-KR" altLang="en-US" dirty="0"/>
              <a:t>구성도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개별 </a:t>
            </a:r>
            <a:r>
              <a:rPr lang="en-US" altLang="ko-KR" dirty="0"/>
              <a:t>Class </a:t>
            </a:r>
            <a:r>
              <a:rPr lang="ko-KR" altLang="en-US" dirty="0"/>
              <a:t>설계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C1AABAB-F4A4-45FA-95AA-2AB6FDB93D51}"/>
              </a:ext>
            </a:extLst>
          </p:cNvPr>
          <p:cNvSpPr txBox="1"/>
          <p:nvPr/>
        </p:nvSpPr>
        <p:spPr>
          <a:xfrm>
            <a:off x="7274202" y="3220457"/>
            <a:ext cx="3185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블랙박스 테스팅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화이트박스 테스팅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426009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5632315" y="1634247"/>
            <a:ext cx="337549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C6AB5B"/>
                </a:solidFill>
              </a:rPr>
              <a:t>3</a:t>
            </a:r>
            <a:endParaRPr lang="ko-KR" altLang="en-US" sz="28700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8725705" y="1184265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2. </a:t>
            </a:r>
            <a:r>
              <a:rPr lang="ko-KR" altLang="en-US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8725709" y="2133810"/>
            <a:ext cx="3466289" cy="729574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3. UI </a:t>
            </a:r>
            <a:r>
              <a:rPr lang="ko-KR" altLang="en-US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8725702" y="3085161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4. Class </a:t>
            </a:r>
            <a:r>
              <a:rPr lang="ko-KR" altLang="en-US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8725701" y="4032900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5. </a:t>
            </a:r>
            <a:r>
              <a:rPr lang="ko-KR" altLang="en-US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8725700" y="4980639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6. </a:t>
            </a:r>
            <a:r>
              <a:rPr lang="ko-KR" altLang="en-US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8725711" y="23472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8725711" y="5928378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7.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574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3-1.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542815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Map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488473" y="601911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System Map</a:t>
            </a:r>
            <a:endParaRPr lang="ko-KR" altLang="en-US" sz="4800" b="1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>
            <a:off x="4180243" y="1432908"/>
            <a:ext cx="36957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D161F57-208B-4937-8263-E41437A0AFC3}"/>
              </a:ext>
            </a:extLst>
          </p:cNvPr>
          <p:cNvSpPr/>
          <p:nvPr/>
        </p:nvSpPr>
        <p:spPr bwMode="auto">
          <a:xfrm>
            <a:off x="7806729" y="3159257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메모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86D830D-FE9B-453F-ADF8-C74086A55F8F}"/>
              </a:ext>
            </a:extLst>
          </p:cNvPr>
          <p:cNvSpPr/>
          <p:nvPr/>
        </p:nvSpPr>
        <p:spPr bwMode="auto">
          <a:xfrm>
            <a:off x="3041689" y="3403159"/>
            <a:ext cx="9956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과목 등록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012BE5F-1CAE-4DC1-8ECE-0406B6DF26F5}"/>
              </a:ext>
            </a:extLst>
          </p:cNvPr>
          <p:cNvSpPr/>
          <p:nvPr/>
        </p:nvSpPr>
        <p:spPr bwMode="auto">
          <a:xfrm>
            <a:off x="3041689" y="4086918"/>
            <a:ext cx="9956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과목 변경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265FB5C-D885-4A50-B8C1-0B2BABCDEDA5}"/>
              </a:ext>
            </a:extLst>
          </p:cNvPr>
          <p:cNvSpPr/>
          <p:nvPr/>
        </p:nvSpPr>
        <p:spPr bwMode="auto">
          <a:xfrm>
            <a:off x="3041689" y="4770677"/>
            <a:ext cx="9956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과목 삭제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4EECE00-0185-483C-8A2B-168B8E46B743}"/>
              </a:ext>
            </a:extLst>
          </p:cNvPr>
          <p:cNvSpPr/>
          <p:nvPr/>
        </p:nvSpPr>
        <p:spPr bwMode="auto">
          <a:xfrm>
            <a:off x="4443769" y="2608524"/>
            <a:ext cx="2387600" cy="4064000"/>
          </a:xfrm>
          <a:prstGeom prst="rect">
            <a:avLst/>
          </a:prstGeom>
          <a:noFill/>
          <a:ln w="25400" cap="flat" cmpd="dbl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D5B4212-E00C-4CF1-80B5-6568FC33FAB1}"/>
              </a:ext>
            </a:extLst>
          </p:cNvPr>
          <p:cNvSpPr/>
          <p:nvPr/>
        </p:nvSpPr>
        <p:spPr bwMode="auto">
          <a:xfrm>
            <a:off x="7508314" y="2740604"/>
            <a:ext cx="2391375" cy="2298498"/>
          </a:xfrm>
          <a:prstGeom prst="rect">
            <a:avLst/>
          </a:prstGeom>
          <a:noFill/>
          <a:ln w="25400" cap="flat" cmpd="dbl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C2E12BB-D17A-43A0-A88A-B4E985FF3872}"/>
              </a:ext>
            </a:extLst>
          </p:cNvPr>
          <p:cNvSpPr/>
          <p:nvPr/>
        </p:nvSpPr>
        <p:spPr bwMode="auto">
          <a:xfrm>
            <a:off x="7504169" y="5398829"/>
            <a:ext cx="2391375" cy="1100975"/>
          </a:xfrm>
          <a:prstGeom prst="rect">
            <a:avLst/>
          </a:prstGeom>
          <a:noFill/>
          <a:ln w="25400" cap="flat" cmpd="dbl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D1443B2-C7D1-4E30-8407-A37B14DA8BEC}"/>
              </a:ext>
            </a:extLst>
          </p:cNvPr>
          <p:cNvSpPr txBox="1"/>
          <p:nvPr/>
        </p:nvSpPr>
        <p:spPr>
          <a:xfrm>
            <a:off x="4525048" y="2719400"/>
            <a:ext cx="150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PRODUCTS</a:t>
            </a:r>
            <a:endParaRPr lang="ko-KR" altLang="en-US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DC4C32F-66FC-40E0-9BEB-A3B960C77EE2}"/>
              </a:ext>
            </a:extLst>
          </p:cNvPr>
          <p:cNvSpPr txBox="1"/>
          <p:nvPr/>
        </p:nvSpPr>
        <p:spPr>
          <a:xfrm>
            <a:off x="7623849" y="2849992"/>
            <a:ext cx="2275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PRODUCT MINI OPERATION_1</a:t>
            </a:r>
            <a:endParaRPr lang="ko-KR" altLang="en-US" sz="11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5D35367-62D2-4622-AC4A-88B64CE00423}"/>
              </a:ext>
            </a:extLst>
          </p:cNvPr>
          <p:cNvSpPr txBox="1"/>
          <p:nvPr/>
        </p:nvSpPr>
        <p:spPr>
          <a:xfrm>
            <a:off x="7584667" y="5477671"/>
            <a:ext cx="2448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PRODUCT MINI OPERATION_2</a:t>
            </a:r>
            <a:endParaRPr lang="ko-KR" altLang="en-US" sz="1100" b="1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EAF6347-F31F-4BF7-9117-B898D0D9D91D}"/>
              </a:ext>
            </a:extLst>
          </p:cNvPr>
          <p:cNvSpPr/>
          <p:nvPr/>
        </p:nvSpPr>
        <p:spPr bwMode="auto">
          <a:xfrm>
            <a:off x="4646969" y="3072959"/>
            <a:ext cx="107696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 TO DO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화면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47DF182-DFEB-45EE-97A8-266F2CDFF16D}"/>
              </a:ext>
            </a:extLst>
          </p:cNvPr>
          <p:cNvSpPr/>
          <p:nvPr/>
        </p:nvSpPr>
        <p:spPr bwMode="auto">
          <a:xfrm>
            <a:off x="5476517" y="3688498"/>
            <a:ext cx="1070372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TO DO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23E083F-0530-41F4-9139-629DC14EAFEF}"/>
              </a:ext>
            </a:extLst>
          </p:cNvPr>
          <p:cNvSpPr/>
          <p:nvPr/>
        </p:nvSpPr>
        <p:spPr bwMode="auto">
          <a:xfrm>
            <a:off x="5476517" y="4297323"/>
            <a:ext cx="1070372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TO DO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변경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184333E-B6A8-4158-9C74-92B591208925}"/>
              </a:ext>
            </a:extLst>
          </p:cNvPr>
          <p:cNvSpPr/>
          <p:nvPr/>
        </p:nvSpPr>
        <p:spPr bwMode="auto">
          <a:xfrm>
            <a:off x="5476517" y="4907022"/>
            <a:ext cx="1070372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TO DO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삭제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57204F-7459-4163-B7A0-5D2C5AD5485D}"/>
              </a:ext>
            </a:extLst>
          </p:cNvPr>
          <p:cNvSpPr/>
          <p:nvPr/>
        </p:nvSpPr>
        <p:spPr bwMode="auto">
          <a:xfrm>
            <a:off x="5476517" y="5489941"/>
            <a:ext cx="1070372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TO DO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정렬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F8D0CAE-F7BC-4459-8E85-89A9BADC643E}"/>
              </a:ext>
            </a:extLst>
          </p:cNvPr>
          <p:cNvSpPr/>
          <p:nvPr/>
        </p:nvSpPr>
        <p:spPr bwMode="auto">
          <a:xfrm>
            <a:off x="3041689" y="5454436"/>
            <a:ext cx="9956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과목 출력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112F0A9-8A9F-4CAC-993A-AB7260E0D701}"/>
              </a:ext>
            </a:extLst>
          </p:cNvPr>
          <p:cNvSpPr/>
          <p:nvPr/>
        </p:nvSpPr>
        <p:spPr bwMode="auto">
          <a:xfrm>
            <a:off x="5476517" y="6072549"/>
            <a:ext cx="1070372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TO DO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출력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4EA366-EA16-48CC-AECC-1EDE63890F1F}"/>
              </a:ext>
            </a:extLst>
          </p:cNvPr>
          <p:cNvSpPr/>
          <p:nvPr/>
        </p:nvSpPr>
        <p:spPr bwMode="auto">
          <a:xfrm>
            <a:off x="2420471" y="1735649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로그인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BE5329D-E9FD-4437-ACD2-D6FBB7CCD078}"/>
              </a:ext>
            </a:extLst>
          </p:cNvPr>
          <p:cNvSpPr/>
          <p:nvPr/>
        </p:nvSpPr>
        <p:spPr bwMode="auto">
          <a:xfrm>
            <a:off x="8523009" y="3766522"/>
            <a:ext cx="101092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메모 등록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CEFC569-225F-42A7-8116-5E3796A8FECF}"/>
              </a:ext>
            </a:extLst>
          </p:cNvPr>
          <p:cNvSpPr/>
          <p:nvPr/>
        </p:nvSpPr>
        <p:spPr bwMode="auto">
          <a:xfrm>
            <a:off x="8523009" y="4373787"/>
            <a:ext cx="101092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메모 변경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A5D59F8-EFFA-4B56-8B54-E2240F1B9073}"/>
              </a:ext>
            </a:extLst>
          </p:cNvPr>
          <p:cNvSpPr/>
          <p:nvPr/>
        </p:nvSpPr>
        <p:spPr bwMode="auto">
          <a:xfrm>
            <a:off x="8278216" y="5862874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알람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49FA933-60A8-40E4-B077-E7F193440985}"/>
              </a:ext>
            </a:extLst>
          </p:cNvPr>
          <p:cNvSpPr/>
          <p:nvPr/>
        </p:nvSpPr>
        <p:spPr bwMode="auto">
          <a:xfrm>
            <a:off x="2420471" y="2759153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과목화면</a:t>
            </a: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65E75A7A-561F-4988-965E-550B508B54CD}"/>
              </a:ext>
            </a:extLst>
          </p:cNvPr>
          <p:cNvCxnSpPr>
            <a:stCxn id="112" idx="2"/>
            <a:endCxn id="116" idx="0"/>
          </p:cNvCxnSpPr>
          <p:nvPr/>
        </p:nvCxnSpPr>
        <p:spPr bwMode="auto">
          <a:xfrm>
            <a:off x="2842111" y="2213169"/>
            <a:ext cx="0" cy="54598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A13DE0B-4B25-4B2D-8F77-408C2B353D41}"/>
              </a:ext>
            </a:extLst>
          </p:cNvPr>
          <p:cNvCxnSpPr>
            <a:cxnSpLocks/>
            <a:endCxn id="99" idx="0"/>
          </p:cNvCxnSpPr>
          <p:nvPr/>
        </p:nvCxnSpPr>
        <p:spPr bwMode="auto">
          <a:xfrm>
            <a:off x="2842111" y="2394010"/>
            <a:ext cx="2795458" cy="21451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1058A100-1F19-4CE3-A8D5-63B9021F533F}"/>
              </a:ext>
            </a:extLst>
          </p:cNvPr>
          <p:cNvCxnSpPr>
            <a:stCxn id="116" idx="2"/>
            <a:endCxn id="110" idx="1"/>
          </p:cNvCxnSpPr>
          <p:nvPr/>
        </p:nvCxnSpPr>
        <p:spPr bwMode="auto">
          <a:xfrm rot="16200000" flipH="1">
            <a:off x="1713639" y="4365145"/>
            <a:ext cx="2456523" cy="19957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21E36297-8912-4572-9F7C-6B8DA3538C2B}"/>
              </a:ext>
            </a:extLst>
          </p:cNvPr>
          <p:cNvCxnSpPr>
            <a:endCxn id="96" idx="1"/>
          </p:cNvCxnSpPr>
          <p:nvPr/>
        </p:nvCxnSpPr>
        <p:spPr bwMode="auto">
          <a:xfrm>
            <a:off x="2842111" y="3636777"/>
            <a:ext cx="199578" cy="514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B969427-EC91-4560-8992-BAF37AF8DACF}"/>
              </a:ext>
            </a:extLst>
          </p:cNvPr>
          <p:cNvCxnSpPr>
            <a:endCxn id="97" idx="1"/>
          </p:cNvCxnSpPr>
          <p:nvPr/>
        </p:nvCxnSpPr>
        <p:spPr bwMode="auto">
          <a:xfrm>
            <a:off x="2842111" y="4325678"/>
            <a:ext cx="19957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E460B2BE-EB6E-4AFD-81D2-ADBEBB15723F}"/>
              </a:ext>
            </a:extLst>
          </p:cNvPr>
          <p:cNvCxnSpPr>
            <a:endCxn id="98" idx="1"/>
          </p:cNvCxnSpPr>
          <p:nvPr/>
        </p:nvCxnSpPr>
        <p:spPr bwMode="auto">
          <a:xfrm>
            <a:off x="2842111" y="5009437"/>
            <a:ext cx="19957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46E2614A-BB50-4A55-97F5-6A70846DC8B3}"/>
              </a:ext>
            </a:extLst>
          </p:cNvPr>
          <p:cNvCxnSpPr>
            <a:stCxn id="100" idx="1"/>
            <a:endCxn id="101" idx="1"/>
          </p:cNvCxnSpPr>
          <p:nvPr/>
        </p:nvCxnSpPr>
        <p:spPr bwMode="auto">
          <a:xfrm rot="10800000" flipV="1">
            <a:off x="7504170" y="3889853"/>
            <a:ext cx="4145" cy="2059464"/>
          </a:xfrm>
          <a:prstGeom prst="bentConnector3">
            <a:avLst>
              <a:gd name="adj1" fmla="val 5615078"/>
            </a:avLst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C23398C1-3367-4EDB-8177-C66FE9E89831}"/>
              </a:ext>
            </a:extLst>
          </p:cNvPr>
          <p:cNvCxnSpPr>
            <a:stCxn id="99" idx="3"/>
          </p:cNvCxnSpPr>
          <p:nvPr/>
        </p:nvCxnSpPr>
        <p:spPr bwMode="auto">
          <a:xfrm>
            <a:off x="6831369" y="4640524"/>
            <a:ext cx="447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8D55974E-CA70-49E4-8FB3-C0522C403F43}"/>
              </a:ext>
            </a:extLst>
          </p:cNvPr>
          <p:cNvCxnSpPr>
            <a:stCxn id="105" idx="2"/>
            <a:endCxn id="111" idx="1"/>
          </p:cNvCxnSpPr>
          <p:nvPr/>
        </p:nvCxnSpPr>
        <p:spPr bwMode="auto">
          <a:xfrm rot="16200000" flipH="1">
            <a:off x="3950568" y="4785360"/>
            <a:ext cx="2760830" cy="29106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38F824E4-7161-40FC-AF68-61DB7A1E4785}"/>
              </a:ext>
            </a:extLst>
          </p:cNvPr>
          <p:cNvCxnSpPr>
            <a:cxnSpLocks/>
          </p:cNvCxnSpPr>
          <p:nvPr/>
        </p:nvCxnSpPr>
        <p:spPr bwMode="auto">
          <a:xfrm>
            <a:off x="5185449" y="4569841"/>
            <a:ext cx="29106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F9D2BA82-175A-4DFB-BC97-D2EC48E52AF6}"/>
              </a:ext>
            </a:extLst>
          </p:cNvPr>
          <p:cNvCxnSpPr>
            <a:cxnSpLocks/>
          </p:cNvCxnSpPr>
          <p:nvPr/>
        </p:nvCxnSpPr>
        <p:spPr bwMode="auto">
          <a:xfrm>
            <a:off x="5185449" y="5145782"/>
            <a:ext cx="29106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9BDA8FDD-F2AA-4578-9571-CFF48795879F}"/>
              </a:ext>
            </a:extLst>
          </p:cNvPr>
          <p:cNvCxnSpPr>
            <a:cxnSpLocks/>
          </p:cNvCxnSpPr>
          <p:nvPr/>
        </p:nvCxnSpPr>
        <p:spPr bwMode="auto">
          <a:xfrm>
            <a:off x="5185449" y="3927258"/>
            <a:ext cx="29106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B389075D-EEE5-4CBF-AAEB-605F39778E86}"/>
              </a:ext>
            </a:extLst>
          </p:cNvPr>
          <p:cNvCxnSpPr>
            <a:cxnSpLocks/>
          </p:cNvCxnSpPr>
          <p:nvPr/>
        </p:nvCxnSpPr>
        <p:spPr bwMode="auto">
          <a:xfrm>
            <a:off x="5185450" y="5739281"/>
            <a:ext cx="29106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F3FE5383-6704-4E68-B849-568E06F8FBBC}"/>
              </a:ext>
            </a:extLst>
          </p:cNvPr>
          <p:cNvCxnSpPr>
            <a:stCxn id="95" idx="2"/>
            <a:endCxn id="114" idx="1"/>
          </p:cNvCxnSpPr>
          <p:nvPr/>
        </p:nvCxnSpPr>
        <p:spPr bwMode="auto">
          <a:xfrm rot="16200000" flipH="1">
            <a:off x="7887804" y="3977342"/>
            <a:ext cx="975770" cy="29464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0FC0C40-D4A9-4AA6-A346-4DB67088D633}"/>
              </a:ext>
            </a:extLst>
          </p:cNvPr>
          <p:cNvCxnSpPr>
            <a:cxnSpLocks/>
            <a:endCxn id="113" idx="1"/>
          </p:cNvCxnSpPr>
          <p:nvPr/>
        </p:nvCxnSpPr>
        <p:spPr bwMode="auto">
          <a:xfrm flipV="1">
            <a:off x="8228369" y="4005282"/>
            <a:ext cx="294640" cy="73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60404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3-2.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542815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Process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488473" y="583994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System Process</a:t>
            </a:r>
            <a:endParaRPr lang="ko-KR" altLang="en-US" sz="4800" b="1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3867954" y="1423939"/>
            <a:ext cx="4456092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202DCC-6C81-44C8-A25A-DDFBE3BC6051}"/>
              </a:ext>
            </a:extLst>
          </p:cNvPr>
          <p:cNvSpPr/>
          <p:nvPr/>
        </p:nvSpPr>
        <p:spPr bwMode="auto">
          <a:xfrm>
            <a:off x="3507581" y="1770746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49B72F-1F0B-4604-8541-993B3805BBEB}"/>
              </a:ext>
            </a:extLst>
          </p:cNvPr>
          <p:cNvSpPr/>
          <p:nvPr/>
        </p:nvSpPr>
        <p:spPr bwMode="auto">
          <a:xfrm>
            <a:off x="4924023" y="1770746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로그인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FC24B92-276D-41FF-95E5-B0B73388F73A}"/>
              </a:ext>
            </a:extLst>
          </p:cNvPr>
          <p:cNvSpPr/>
          <p:nvPr/>
        </p:nvSpPr>
        <p:spPr bwMode="auto">
          <a:xfrm>
            <a:off x="4924023" y="3654620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과목변경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83DEDA9-A8E5-4EE8-A950-D42A62E8E6AF}"/>
              </a:ext>
            </a:extLst>
          </p:cNvPr>
          <p:cNvSpPr/>
          <p:nvPr/>
        </p:nvSpPr>
        <p:spPr bwMode="auto">
          <a:xfrm>
            <a:off x="6777266" y="4444343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ToDo</a:t>
            </a: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EF022F-59DA-455F-AB09-DF1770B0B328}"/>
              </a:ext>
            </a:extLst>
          </p:cNvPr>
          <p:cNvSpPr/>
          <p:nvPr/>
        </p:nvSpPr>
        <p:spPr bwMode="auto">
          <a:xfrm>
            <a:off x="8396362" y="3654620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메모등록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CB8376E-3276-48C7-B8E7-F3EA78908D4D}"/>
              </a:ext>
            </a:extLst>
          </p:cNvPr>
          <p:cNvSpPr/>
          <p:nvPr/>
        </p:nvSpPr>
        <p:spPr bwMode="auto">
          <a:xfrm>
            <a:off x="4924023" y="2780860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과목등록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F34555-3D7C-4E60-8F1C-9E81B51AFAD6}"/>
              </a:ext>
            </a:extLst>
          </p:cNvPr>
          <p:cNvSpPr/>
          <p:nvPr/>
        </p:nvSpPr>
        <p:spPr bwMode="auto">
          <a:xfrm>
            <a:off x="2506504" y="2760540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알람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61B1BF-1CD0-4E96-951A-237937E50286}"/>
              </a:ext>
            </a:extLst>
          </p:cNvPr>
          <p:cNvSpPr/>
          <p:nvPr/>
        </p:nvSpPr>
        <p:spPr bwMode="auto">
          <a:xfrm>
            <a:off x="6776358" y="3622327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ToDo</a:t>
            </a: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변경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C835FEC-4814-4481-9F22-1B852964CCDE}"/>
              </a:ext>
            </a:extLst>
          </p:cNvPr>
          <p:cNvSpPr/>
          <p:nvPr/>
        </p:nvSpPr>
        <p:spPr bwMode="auto">
          <a:xfrm>
            <a:off x="6467112" y="5294337"/>
            <a:ext cx="1476738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ToDo</a:t>
            </a: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항목별 정렬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4617CF-865B-40BE-A661-A1331363F229}"/>
              </a:ext>
            </a:extLst>
          </p:cNvPr>
          <p:cNvSpPr/>
          <p:nvPr/>
        </p:nvSpPr>
        <p:spPr bwMode="auto">
          <a:xfrm>
            <a:off x="8396362" y="4418844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메모변경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AB7DAB2-ECD3-42DE-910C-10AC83D3AD9A}"/>
              </a:ext>
            </a:extLst>
          </p:cNvPr>
          <p:cNvSpPr/>
          <p:nvPr/>
        </p:nvSpPr>
        <p:spPr bwMode="auto">
          <a:xfrm>
            <a:off x="6776358" y="2780860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ToDo</a:t>
            </a: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AFAF2AE-3D08-4C3F-AF1B-5A9FDDB3C61A}"/>
              </a:ext>
            </a:extLst>
          </p:cNvPr>
          <p:cNvSpPr/>
          <p:nvPr/>
        </p:nvSpPr>
        <p:spPr bwMode="auto">
          <a:xfrm>
            <a:off x="3787036" y="3648029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과목삭제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357E18CB-EE08-4B3F-ACDF-9A14D00CF893}"/>
              </a:ext>
            </a:extLst>
          </p:cNvPr>
          <p:cNvCxnSpPr>
            <a:stCxn id="56" idx="3"/>
            <a:endCxn id="50" idx="0"/>
          </p:cNvCxnSpPr>
          <p:nvPr/>
        </p:nvCxnSpPr>
        <p:spPr bwMode="auto">
          <a:xfrm>
            <a:off x="7619638" y="3019620"/>
            <a:ext cx="1198364" cy="63500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478A6E-7413-4BE4-88C3-638426006838}"/>
              </a:ext>
            </a:extLst>
          </p:cNvPr>
          <p:cNvCxnSpPr>
            <a:stCxn id="46" idx="3"/>
            <a:endCxn id="47" idx="1"/>
          </p:cNvCxnSpPr>
          <p:nvPr/>
        </p:nvCxnSpPr>
        <p:spPr bwMode="auto">
          <a:xfrm>
            <a:off x="4350861" y="2009506"/>
            <a:ext cx="57316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A36D8E1-D707-437F-9415-7E9BDB68EE5B}"/>
              </a:ext>
            </a:extLst>
          </p:cNvPr>
          <p:cNvCxnSpPr>
            <a:cxnSpLocks/>
          </p:cNvCxnSpPr>
          <p:nvPr/>
        </p:nvCxnSpPr>
        <p:spPr bwMode="auto">
          <a:xfrm flipV="1">
            <a:off x="2928144" y="2478405"/>
            <a:ext cx="4269854" cy="101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4994AAB-76E8-4D60-99E0-7F8E1235F876}"/>
              </a:ext>
            </a:extLst>
          </p:cNvPr>
          <p:cNvCxnSpPr>
            <a:stCxn id="47" idx="2"/>
          </p:cNvCxnSpPr>
          <p:nvPr/>
        </p:nvCxnSpPr>
        <p:spPr bwMode="auto">
          <a:xfrm>
            <a:off x="5345663" y="2248266"/>
            <a:ext cx="0" cy="2402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8A6355-7A69-444A-A89F-8CB008CA6482}"/>
              </a:ext>
            </a:extLst>
          </p:cNvPr>
          <p:cNvCxnSpPr>
            <a:endCxn id="52" idx="0"/>
          </p:cNvCxnSpPr>
          <p:nvPr/>
        </p:nvCxnSpPr>
        <p:spPr bwMode="auto">
          <a:xfrm>
            <a:off x="2928144" y="2488564"/>
            <a:ext cx="0" cy="2719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3E22253-2969-432E-9D0C-4EE38B253684}"/>
              </a:ext>
            </a:extLst>
          </p:cNvPr>
          <p:cNvCxnSpPr>
            <a:endCxn id="51" idx="0"/>
          </p:cNvCxnSpPr>
          <p:nvPr/>
        </p:nvCxnSpPr>
        <p:spPr bwMode="auto">
          <a:xfrm>
            <a:off x="5345663" y="2488564"/>
            <a:ext cx="0" cy="2922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08273A4-D511-47ED-8D7F-711D7B0BDE93}"/>
              </a:ext>
            </a:extLst>
          </p:cNvPr>
          <p:cNvCxnSpPr>
            <a:cxnSpLocks/>
            <a:endCxn id="56" idx="0"/>
          </p:cNvCxnSpPr>
          <p:nvPr/>
        </p:nvCxnSpPr>
        <p:spPr bwMode="auto">
          <a:xfrm>
            <a:off x="7197998" y="2478405"/>
            <a:ext cx="0" cy="3024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B72642E-8736-4F4F-9CFD-771E59586B62}"/>
              </a:ext>
            </a:extLst>
          </p:cNvPr>
          <p:cNvCxnSpPr>
            <a:stCxn id="51" idx="2"/>
            <a:endCxn id="48" idx="0"/>
          </p:cNvCxnSpPr>
          <p:nvPr/>
        </p:nvCxnSpPr>
        <p:spPr bwMode="auto">
          <a:xfrm>
            <a:off x="5345663" y="3258380"/>
            <a:ext cx="0" cy="3962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672D972-3DEC-4C1E-87F3-EF7D0BD96E30}"/>
              </a:ext>
            </a:extLst>
          </p:cNvPr>
          <p:cNvCxnSpPr>
            <a:stCxn id="56" idx="2"/>
            <a:endCxn id="53" idx="0"/>
          </p:cNvCxnSpPr>
          <p:nvPr/>
        </p:nvCxnSpPr>
        <p:spPr bwMode="auto">
          <a:xfrm>
            <a:off x="7197998" y="3258380"/>
            <a:ext cx="0" cy="36394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3F291F9-3352-4B15-A09A-0DBD6DB53E32}"/>
              </a:ext>
            </a:extLst>
          </p:cNvPr>
          <p:cNvCxnSpPr>
            <a:stCxn id="53" idx="2"/>
            <a:endCxn id="49" idx="0"/>
          </p:cNvCxnSpPr>
          <p:nvPr/>
        </p:nvCxnSpPr>
        <p:spPr bwMode="auto">
          <a:xfrm>
            <a:off x="7197998" y="4099847"/>
            <a:ext cx="908" cy="3444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D226AC5-8992-4F8F-81B0-41BFEEECD7F7}"/>
              </a:ext>
            </a:extLst>
          </p:cNvPr>
          <p:cNvCxnSpPr>
            <a:cxnSpLocks/>
            <a:stCxn id="49" idx="2"/>
            <a:endCxn id="54" idx="0"/>
          </p:cNvCxnSpPr>
          <p:nvPr/>
        </p:nvCxnSpPr>
        <p:spPr bwMode="auto">
          <a:xfrm>
            <a:off x="7198906" y="4921863"/>
            <a:ext cx="6575" cy="3724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7C633C7-7974-4B16-B297-71168B788585}"/>
              </a:ext>
            </a:extLst>
          </p:cNvPr>
          <p:cNvCxnSpPr>
            <a:stCxn id="50" idx="2"/>
            <a:endCxn id="55" idx="0"/>
          </p:cNvCxnSpPr>
          <p:nvPr/>
        </p:nvCxnSpPr>
        <p:spPr bwMode="auto">
          <a:xfrm>
            <a:off x="8818002" y="4132140"/>
            <a:ext cx="0" cy="2867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522F598-75EF-4E3B-A73E-00B54DF14432}"/>
              </a:ext>
            </a:extLst>
          </p:cNvPr>
          <p:cNvSpPr/>
          <p:nvPr/>
        </p:nvSpPr>
        <p:spPr bwMode="auto">
          <a:xfrm>
            <a:off x="3680771" y="6223049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과목명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72959CB-4405-440F-895E-ACEE6145BB10}"/>
              </a:ext>
            </a:extLst>
          </p:cNvPr>
          <p:cNvSpPr/>
          <p:nvPr/>
        </p:nvSpPr>
        <p:spPr bwMode="auto">
          <a:xfrm>
            <a:off x="4799403" y="6223049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마감일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C9AB24-26B5-4EA7-B617-444AD2413BA7}"/>
              </a:ext>
            </a:extLst>
          </p:cNvPr>
          <p:cNvSpPr/>
          <p:nvPr/>
        </p:nvSpPr>
        <p:spPr bwMode="auto">
          <a:xfrm>
            <a:off x="5918035" y="6223049"/>
            <a:ext cx="1098154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실제 마감일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BDB75DA-DB34-492A-8E74-B7F50FD5314C}"/>
              </a:ext>
            </a:extLst>
          </p:cNvPr>
          <p:cNvSpPr/>
          <p:nvPr/>
        </p:nvSpPr>
        <p:spPr bwMode="auto">
          <a:xfrm>
            <a:off x="8396362" y="6223049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중요도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6625486-608E-4888-9448-06F1BDC20017}"/>
              </a:ext>
            </a:extLst>
          </p:cNvPr>
          <p:cNvSpPr/>
          <p:nvPr/>
        </p:nvSpPr>
        <p:spPr bwMode="auto">
          <a:xfrm>
            <a:off x="7291541" y="6223049"/>
            <a:ext cx="843280" cy="477520"/>
          </a:xfrm>
          <a:prstGeom prst="rect">
            <a:avLst/>
          </a:prstGeom>
          <a:solidFill>
            <a:srgbClr val="404040"/>
          </a:solidFill>
          <a:ln w="3175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상태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9886B0A-2EFE-4C1A-9E63-8647B2196AE3}"/>
              </a:ext>
            </a:extLst>
          </p:cNvPr>
          <p:cNvCxnSpPr>
            <a:cxnSpLocks/>
          </p:cNvCxnSpPr>
          <p:nvPr/>
        </p:nvCxnSpPr>
        <p:spPr bwMode="auto">
          <a:xfrm>
            <a:off x="4102411" y="5922644"/>
            <a:ext cx="471559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9D2E6B-E473-49EB-B2B5-0D75FB2EA8A5}"/>
              </a:ext>
            </a:extLst>
          </p:cNvPr>
          <p:cNvCxnSpPr>
            <a:cxnSpLocks/>
            <a:endCxn id="70" idx="0"/>
          </p:cNvCxnSpPr>
          <p:nvPr/>
        </p:nvCxnSpPr>
        <p:spPr bwMode="auto">
          <a:xfrm>
            <a:off x="4102411" y="5922644"/>
            <a:ext cx="0" cy="30040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FB0C8DA-F012-4AE7-A050-F0F80B9A4A53}"/>
              </a:ext>
            </a:extLst>
          </p:cNvPr>
          <p:cNvCxnSpPr>
            <a:cxnSpLocks/>
            <a:endCxn id="73" idx="0"/>
          </p:cNvCxnSpPr>
          <p:nvPr/>
        </p:nvCxnSpPr>
        <p:spPr bwMode="auto">
          <a:xfrm>
            <a:off x="8818002" y="5922644"/>
            <a:ext cx="0" cy="3004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A466EE6-E907-40B2-A1DA-41A47DA6D145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>
            <a:off x="5207232" y="5922644"/>
            <a:ext cx="13811" cy="30040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4FEE774-2D9E-4CFF-A82F-8A9B38A4DC4F}"/>
              </a:ext>
            </a:extLst>
          </p:cNvPr>
          <p:cNvCxnSpPr>
            <a:cxnSpLocks/>
            <a:endCxn id="72" idx="0"/>
          </p:cNvCxnSpPr>
          <p:nvPr/>
        </p:nvCxnSpPr>
        <p:spPr bwMode="auto">
          <a:xfrm>
            <a:off x="6467112" y="5922644"/>
            <a:ext cx="0" cy="30040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4D54476-8AF2-427E-AE91-0A3B5F70D8FA}"/>
              </a:ext>
            </a:extLst>
          </p:cNvPr>
          <p:cNvCxnSpPr>
            <a:cxnSpLocks/>
            <a:endCxn id="74" idx="0"/>
          </p:cNvCxnSpPr>
          <p:nvPr/>
        </p:nvCxnSpPr>
        <p:spPr bwMode="auto">
          <a:xfrm flipH="1">
            <a:off x="7713181" y="5922644"/>
            <a:ext cx="1" cy="30040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957C1C9-810F-4558-8216-43276E64FDFA}"/>
              </a:ext>
            </a:extLst>
          </p:cNvPr>
          <p:cNvCxnSpPr>
            <a:stCxn id="54" idx="2"/>
          </p:cNvCxnSpPr>
          <p:nvPr/>
        </p:nvCxnSpPr>
        <p:spPr bwMode="auto">
          <a:xfrm>
            <a:off x="7205481" y="5771857"/>
            <a:ext cx="0" cy="15078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A003ABF2-CCB9-4337-AFAC-C58882BCE845}"/>
              </a:ext>
            </a:extLst>
          </p:cNvPr>
          <p:cNvCxnSpPr>
            <a:stCxn id="51" idx="1"/>
            <a:endCxn id="57" idx="0"/>
          </p:cNvCxnSpPr>
          <p:nvPr/>
        </p:nvCxnSpPr>
        <p:spPr bwMode="auto">
          <a:xfrm rot="10800000" flipV="1">
            <a:off x="4208677" y="3019619"/>
            <a:ext cx="715347" cy="628409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41916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3-3.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09108" y="107321"/>
            <a:ext cx="2542815" cy="4001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인터페이스</a:t>
            </a:r>
            <a:endParaRPr lang="ko-KR" altLang="en-US" sz="1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488473" y="584437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사용자 인터페이스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3600450" y="1423938"/>
            <a:ext cx="5048250" cy="619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BAE25D60-C423-4700-8935-591FED00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53" y="2570608"/>
            <a:ext cx="4334339" cy="3386203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B57F9526-DD87-4628-80CC-FB9E50680583}"/>
              </a:ext>
            </a:extLst>
          </p:cNvPr>
          <p:cNvSpPr/>
          <p:nvPr/>
        </p:nvSpPr>
        <p:spPr bwMode="auto">
          <a:xfrm>
            <a:off x="2564659" y="4049960"/>
            <a:ext cx="223520" cy="2314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8E1D236-4C4B-48CE-BA45-5E96558565CE}"/>
              </a:ext>
            </a:extLst>
          </p:cNvPr>
          <p:cNvSpPr/>
          <p:nvPr/>
        </p:nvSpPr>
        <p:spPr bwMode="auto">
          <a:xfrm>
            <a:off x="2564659" y="4477460"/>
            <a:ext cx="223520" cy="2314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BAB3C40-D7C1-488A-AF0B-8397CDF67D08}"/>
              </a:ext>
            </a:extLst>
          </p:cNvPr>
          <p:cNvSpPr/>
          <p:nvPr/>
        </p:nvSpPr>
        <p:spPr bwMode="auto">
          <a:xfrm>
            <a:off x="2859299" y="5310801"/>
            <a:ext cx="223520" cy="2314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8F05E4E-C2D8-4914-ACB8-B06403CF7866}"/>
              </a:ext>
            </a:extLst>
          </p:cNvPr>
          <p:cNvSpPr/>
          <p:nvPr/>
        </p:nvSpPr>
        <p:spPr bwMode="auto">
          <a:xfrm>
            <a:off x="6484824" y="1702823"/>
            <a:ext cx="4183811" cy="4402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사용자가 로그인을 하는 페이지이다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2CF5B67-85A0-4D20-8A57-DAB4363FFC7A}"/>
              </a:ext>
            </a:extLst>
          </p:cNvPr>
          <p:cNvSpPr/>
          <p:nvPr/>
        </p:nvSpPr>
        <p:spPr bwMode="auto">
          <a:xfrm>
            <a:off x="6484824" y="2223626"/>
            <a:ext cx="4183811" cy="3469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화면 순서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735C2C6-DCA7-4F61-B3E5-E095F35BBBB8}"/>
              </a:ext>
            </a:extLst>
          </p:cNvPr>
          <p:cNvSpPr/>
          <p:nvPr/>
        </p:nvSpPr>
        <p:spPr bwMode="auto">
          <a:xfrm>
            <a:off x="6484822" y="2570608"/>
            <a:ext cx="4183811" cy="7377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1440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P/W</a:t>
            </a: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를 입력한다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로그인 버튼을 누르면 과목 메인 화면으로 넘어간다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12238E1-7115-42EF-82F6-7C64DDE59D79}"/>
              </a:ext>
            </a:extLst>
          </p:cNvPr>
          <p:cNvSpPr/>
          <p:nvPr/>
        </p:nvSpPr>
        <p:spPr bwMode="auto">
          <a:xfrm>
            <a:off x="6484822" y="3388874"/>
            <a:ext cx="4183811" cy="3469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요구사항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8A86E22-67B3-4B55-AE82-8197607D7B4B}"/>
              </a:ext>
            </a:extLst>
          </p:cNvPr>
          <p:cNvSpPr/>
          <p:nvPr/>
        </p:nvSpPr>
        <p:spPr bwMode="auto">
          <a:xfrm>
            <a:off x="6484820" y="3735856"/>
            <a:ext cx="4183811" cy="13976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1440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just">
              <a:buFont typeface="Arial" pitchFamily="34" charset="0"/>
              <a:buChar char="•"/>
            </a:pP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바탕 색은 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RGB(253, 199, 199), </a:t>
            </a: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버튼 색은 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RGB(255, 124, 128)</a:t>
            </a: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 이다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글꼴은 돋음으로 한다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PW</a:t>
            </a: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입력은 직접 받는다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로그인은 버튼으로 한다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5" name="내용 개체 틀 4">
            <a:extLst>
              <a:ext uri="{FF2B5EF4-FFF2-40B4-BE49-F238E27FC236}">
                <a16:creationId xmlns:a16="http://schemas.microsoft.com/office/drawing/2014/main" id="{250684F9-8492-4F47-91A1-FC01D0C0A2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2013956"/>
              </p:ext>
            </p:extLst>
          </p:nvPr>
        </p:nvGraphicFramePr>
        <p:xfrm>
          <a:off x="6484819" y="5241622"/>
          <a:ext cx="4183811" cy="1330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66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 입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출력 정보일람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속성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 BOX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PW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 BOX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PUSH BOTTON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792396C6-B6EC-498F-8B8B-7E2E14F83EF7}"/>
              </a:ext>
            </a:extLst>
          </p:cNvPr>
          <p:cNvSpPr txBox="1"/>
          <p:nvPr/>
        </p:nvSpPr>
        <p:spPr>
          <a:xfrm>
            <a:off x="1284752" y="1702823"/>
            <a:ext cx="307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SC001 </a:t>
            </a:r>
            <a:r>
              <a:rPr lang="ko-KR" altLang="en-US" sz="3200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88281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5632315" y="1634247"/>
            <a:ext cx="337549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C6AB5B"/>
                </a:solidFill>
              </a:rPr>
              <a:t>4</a:t>
            </a:r>
            <a:endParaRPr lang="ko-KR" altLang="en-US" sz="28700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8725705" y="1184265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2. </a:t>
            </a:r>
            <a:r>
              <a:rPr lang="ko-KR" altLang="en-US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8725709" y="213381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3. UI </a:t>
            </a:r>
            <a:r>
              <a:rPr lang="ko-KR" altLang="en-US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8725702" y="3085161"/>
            <a:ext cx="3466289" cy="729574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4. Class </a:t>
            </a:r>
            <a:r>
              <a:rPr lang="ko-KR" altLang="en-US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8725701" y="4032900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5. </a:t>
            </a:r>
            <a:r>
              <a:rPr lang="ko-KR" altLang="en-US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8725700" y="4980639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6. </a:t>
            </a:r>
            <a:r>
              <a:rPr lang="ko-KR" altLang="en-US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8725711" y="23472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8725711" y="5928378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7.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567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4-1.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628812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구성도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488473" y="743728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/>
              <a:t>전체 </a:t>
            </a:r>
            <a:r>
              <a:rPr lang="en-US" altLang="ko-KR" sz="4800" b="1" dirty="0"/>
              <a:t>Class </a:t>
            </a:r>
            <a:r>
              <a:rPr lang="ko-KR" altLang="en-US" sz="4800" b="1" dirty="0"/>
              <a:t>구성도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3657600" y="1550565"/>
            <a:ext cx="49053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25CA53B-3C42-481F-8E1E-3AE91E2DBAD3}"/>
              </a:ext>
            </a:extLst>
          </p:cNvPr>
          <p:cNvSpPr/>
          <p:nvPr/>
        </p:nvSpPr>
        <p:spPr>
          <a:xfrm>
            <a:off x="1295508" y="2133600"/>
            <a:ext cx="2400300" cy="73955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프레임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0EABBB7-C4D5-4CC5-9CBB-56CCA5DB966E}"/>
              </a:ext>
            </a:extLst>
          </p:cNvPr>
          <p:cNvSpPr/>
          <p:nvPr/>
        </p:nvSpPr>
        <p:spPr>
          <a:xfrm>
            <a:off x="4424470" y="2133599"/>
            <a:ext cx="2400300" cy="73955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메인 </a:t>
            </a:r>
            <a:r>
              <a:rPr lang="ko-KR" altLang="en-US" dirty="0"/>
              <a:t>프레임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42C266F-610C-49E3-A76E-4F4104E4D349}"/>
              </a:ext>
            </a:extLst>
          </p:cNvPr>
          <p:cNvSpPr/>
          <p:nvPr/>
        </p:nvSpPr>
        <p:spPr>
          <a:xfrm>
            <a:off x="7553433" y="2133599"/>
            <a:ext cx="2400300" cy="73955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알람 프레임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5E53B19-988E-48E1-AECB-3A68B77A3060}"/>
              </a:ext>
            </a:extLst>
          </p:cNvPr>
          <p:cNvSpPr/>
          <p:nvPr/>
        </p:nvSpPr>
        <p:spPr>
          <a:xfrm>
            <a:off x="6096000" y="3429000"/>
            <a:ext cx="2400300" cy="73955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TO DO LIST </a:t>
            </a:r>
            <a:r>
              <a:rPr lang="ko-KR" altLang="en-US" dirty="0"/>
              <a:t>패널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2B8B2A2-2BF4-44C9-8683-2F9EAAAAD5BF}"/>
              </a:ext>
            </a:extLst>
          </p:cNvPr>
          <p:cNvSpPr/>
          <p:nvPr/>
        </p:nvSpPr>
        <p:spPr>
          <a:xfrm>
            <a:off x="2927714" y="3429000"/>
            <a:ext cx="2400300" cy="73955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과목 </a:t>
            </a:r>
            <a:r>
              <a:rPr lang="en-US" altLang="ko-KR" dirty="0"/>
              <a:t>LIST </a:t>
            </a:r>
            <a:r>
              <a:rPr lang="ko-KR" altLang="en-US" dirty="0"/>
              <a:t>패널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960BE31-3BA7-488E-9707-E6E240F9692C}"/>
              </a:ext>
            </a:extLst>
          </p:cNvPr>
          <p:cNvSpPr/>
          <p:nvPr/>
        </p:nvSpPr>
        <p:spPr>
          <a:xfrm>
            <a:off x="1257300" y="5013855"/>
            <a:ext cx="2400300" cy="73955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과목 등록 프레임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과목 변경 프레임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F261610-722F-4C32-B1DA-998F40CB3E0D}"/>
              </a:ext>
            </a:extLst>
          </p:cNvPr>
          <p:cNvSpPr/>
          <p:nvPr/>
        </p:nvSpPr>
        <p:spPr>
          <a:xfrm>
            <a:off x="7728314" y="4543005"/>
            <a:ext cx="2400300" cy="73955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 DO</a:t>
            </a:r>
            <a:r>
              <a:rPr lang="ko-KR" altLang="en-US" dirty="0"/>
              <a:t> 등록 프레임</a:t>
            </a:r>
            <a:endParaRPr lang="en-US" altLang="ko-KR" dirty="0"/>
          </a:p>
          <a:p>
            <a:pPr algn="ctr"/>
            <a:r>
              <a:rPr lang="en-US" altLang="ko-KR" dirty="0"/>
              <a:t>(TO DO</a:t>
            </a:r>
            <a:r>
              <a:rPr lang="ko-KR" altLang="en-US" dirty="0"/>
              <a:t> 변경 프레임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3BD0DEC-5A82-483E-AFF3-0A3787164186}"/>
              </a:ext>
            </a:extLst>
          </p:cNvPr>
          <p:cNvSpPr/>
          <p:nvPr/>
        </p:nvSpPr>
        <p:spPr>
          <a:xfrm>
            <a:off x="7728314" y="5558475"/>
            <a:ext cx="2400300" cy="73955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메모 등록 프레임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메모 변경 프레임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FA7651B-FB08-4675-A651-6D29550F17E5}"/>
              </a:ext>
            </a:extLst>
          </p:cNvPr>
          <p:cNvSpPr/>
          <p:nvPr/>
        </p:nvSpPr>
        <p:spPr>
          <a:xfrm>
            <a:off x="4463687" y="5013855"/>
            <a:ext cx="2400300" cy="739559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 확인 프레임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2F11D0-5F6F-4CD7-B92F-520144B41FB6}"/>
              </a:ext>
            </a:extLst>
          </p:cNvPr>
          <p:cNvCxnSpPr>
            <a:stCxn id="2" idx="3"/>
            <a:endCxn id="38" idx="1"/>
          </p:cNvCxnSpPr>
          <p:nvPr/>
        </p:nvCxnSpPr>
        <p:spPr>
          <a:xfrm flipV="1">
            <a:off x="3695808" y="2503379"/>
            <a:ext cx="728662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BCCF13-5B9A-4005-9193-356DC9C2FA66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824770" y="2503379"/>
            <a:ext cx="7286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2058CD7-992C-4E2E-811D-3F4008D4AAA3}"/>
              </a:ext>
            </a:extLst>
          </p:cNvPr>
          <p:cNvCxnSpPr>
            <a:stCxn id="38" idx="2"/>
            <a:endCxn id="41" idx="0"/>
          </p:cNvCxnSpPr>
          <p:nvPr/>
        </p:nvCxnSpPr>
        <p:spPr>
          <a:xfrm rot="5400000">
            <a:off x="4598321" y="2402701"/>
            <a:ext cx="555842" cy="1496756"/>
          </a:xfrm>
          <a:prstGeom prst="bentConnector3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1F029A2-1FAD-40DA-8669-15921351946B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rot="16200000" flipH="1">
            <a:off x="6182464" y="2315314"/>
            <a:ext cx="555842" cy="1671530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BC41110-F268-470F-AA58-1A2923DE1AE7}"/>
              </a:ext>
            </a:extLst>
          </p:cNvPr>
          <p:cNvCxnSpPr>
            <a:cxnSpLocks/>
            <a:stCxn id="41" idx="1"/>
            <a:endCxn id="42" idx="0"/>
          </p:cNvCxnSpPr>
          <p:nvPr/>
        </p:nvCxnSpPr>
        <p:spPr>
          <a:xfrm rot="10800000" flipV="1">
            <a:off x="2457450" y="3798779"/>
            <a:ext cx="470264" cy="1215075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B5B64959-C5CD-4B5E-9822-7D810A6BD969}"/>
              </a:ext>
            </a:extLst>
          </p:cNvPr>
          <p:cNvCxnSpPr>
            <a:cxnSpLocks/>
            <a:stCxn id="40" idx="2"/>
            <a:endCxn id="43" idx="1"/>
          </p:cNvCxnSpPr>
          <p:nvPr/>
        </p:nvCxnSpPr>
        <p:spPr>
          <a:xfrm rot="16200000" flipH="1">
            <a:off x="7140119" y="4324590"/>
            <a:ext cx="744226" cy="432164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853BA3F4-A3D8-4164-A52C-7EA09DED1359}"/>
              </a:ext>
            </a:extLst>
          </p:cNvPr>
          <p:cNvCxnSpPr>
            <a:cxnSpLocks/>
            <a:stCxn id="40" idx="2"/>
            <a:endCxn id="44" idx="1"/>
          </p:cNvCxnSpPr>
          <p:nvPr/>
        </p:nvCxnSpPr>
        <p:spPr>
          <a:xfrm rot="16200000" flipH="1">
            <a:off x="6632384" y="4832325"/>
            <a:ext cx="1759696" cy="432164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FE650967-0E14-4C2E-8AA8-9DFBE5638AEB}"/>
              </a:ext>
            </a:extLst>
          </p:cNvPr>
          <p:cNvCxnSpPr>
            <a:cxnSpLocks/>
            <a:stCxn id="41" idx="3"/>
            <a:endCxn id="45" idx="0"/>
          </p:cNvCxnSpPr>
          <p:nvPr/>
        </p:nvCxnSpPr>
        <p:spPr>
          <a:xfrm>
            <a:off x="5328014" y="3798780"/>
            <a:ext cx="335823" cy="1215075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82BC9812-AD82-42C1-859F-2CB2C15935AD}"/>
              </a:ext>
            </a:extLst>
          </p:cNvPr>
          <p:cNvCxnSpPr>
            <a:cxnSpLocks/>
            <a:stCxn id="40" idx="1"/>
            <a:endCxn id="45" idx="0"/>
          </p:cNvCxnSpPr>
          <p:nvPr/>
        </p:nvCxnSpPr>
        <p:spPr>
          <a:xfrm rot="10800000" flipV="1">
            <a:off x="5663838" y="3798779"/>
            <a:ext cx="432163" cy="1215075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669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4-2.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628812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개별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272392" y="727861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/>
              <a:t>개별 </a:t>
            </a:r>
            <a:r>
              <a:rPr lang="en-US" altLang="ko-KR" sz="4800" b="1" dirty="0"/>
              <a:t>Class </a:t>
            </a:r>
            <a:r>
              <a:rPr lang="ko-KR" altLang="en-US" sz="4800" b="1" dirty="0"/>
              <a:t>설계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3657601" y="1550564"/>
            <a:ext cx="443865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9EA8171-5664-4A6D-92A9-2A39A7B7B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26270"/>
              </p:ext>
            </p:extLst>
          </p:nvPr>
        </p:nvGraphicFramePr>
        <p:xfrm>
          <a:off x="234315" y="2758439"/>
          <a:ext cx="2063596" cy="29807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3596">
                  <a:extLst>
                    <a:ext uri="{9D8B030D-6E8A-4147-A177-3AD203B41FA5}">
                      <a16:colId xmlns:a16="http://schemas.microsoft.com/office/drawing/2014/main" val="1145108348"/>
                    </a:ext>
                  </a:extLst>
                </a:gridCol>
              </a:tblGrid>
              <a:tr h="397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프레임</a:t>
                      </a:r>
                    </a:p>
                  </a:txBody>
                  <a:tcPr marL="111280" marR="111280" marT="74187" marB="741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28318"/>
                  </a:ext>
                </a:extLst>
              </a:tr>
              <a:tr h="17116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Title Label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Label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PW Label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PW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PasswordField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Login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DBConnection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1280" marR="111280" marT="74187" marB="741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90921"/>
                  </a:ext>
                </a:extLst>
              </a:tr>
              <a:tr h="8183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메인화면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호출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오류창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호출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ID/PWD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유효성검사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1280" marR="111280" marT="74187" marB="741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837163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E15D338-1409-4BF9-BF9B-C10B41D87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0792"/>
              </p:ext>
            </p:extLst>
          </p:nvPr>
        </p:nvGraphicFramePr>
        <p:xfrm>
          <a:off x="2652760" y="2758439"/>
          <a:ext cx="2283457" cy="29995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83457">
                  <a:extLst>
                    <a:ext uri="{9D8B030D-6E8A-4147-A177-3AD203B41FA5}">
                      <a16:colId xmlns:a16="http://schemas.microsoft.com/office/drawing/2014/main" val="1145108348"/>
                    </a:ext>
                  </a:extLst>
                </a:gridCol>
              </a:tblGrid>
              <a:tr h="4054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과목리스트 패널</a:t>
                      </a:r>
                    </a:p>
                  </a:txBody>
                  <a:tcPr marL="113613" marR="113613" marT="75742" marB="7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28318"/>
                  </a:ext>
                </a:extLst>
              </a:tr>
              <a:tr h="1514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Label</a:t>
                      </a: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변경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DBConnection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3613" marR="113613" marT="75742" marB="7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90921"/>
                  </a:ext>
                </a:extLst>
              </a:tr>
              <a:tr h="10604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등록 화면 호출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 확인 화면 호출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변경 화면 호출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데이터 불러오기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</a:txBody>
                  <a:tcPr marL="113613" marR="113613" marT="75742" marB="7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837163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F247E68-8F28-41BF-9973-926A3E3F2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241571"/>
              </p:ext>
            </p:extLst>
          </p:nvPr>
        </p:nvGraphicFramePr>
        <p:xfrm>
          <a:off x="5291066" y="2158092"/>
          <a:ext cx="1914524" cy="41814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4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6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등록 프레임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변경 프레임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6321" marR="96321" marT="64214" marB="64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Label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학기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요일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교수명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학기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요일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시작시간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종료시간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교수명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DBConnection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6321" marR="96321" marT="64214" marB="64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3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테이블 등록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 데이터 저장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메인 화면 호출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</a:txBody>
                  <a:tcPr marL="96321" marR="96321" marT="64214" marB="64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8166704-CC26-4294-B6E7-59F760A54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1612"/>
              </p:ext>
            </p:extLst>
          </p:nvPr>
        </p:nvGraphicFramePr>
        <p:xfrm>
          <a:off x="7560438" y="2158092"/>
          <a:ext cx="2059811" cy="42457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9811">
                  <a:extLst>
                    <a:ext uri="{9D8B030D-6E8A-4147-A177-3AD203B41FA5}">
                      <a16:colId xmlns:a16="http://schemas.microsoft.com/office/drawing/2014/main" val="1145108348"/>
                    </a:ext>
                  </a:extLst>
                </a:gridCol>
              </a:tblGrid>
              <a:tr h="297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리스트 패널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28318"/>
                  </a:ext>
                </a:extLst>
              </a:tr>
              <a:tr h="16200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TodoList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Label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변경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메모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Table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중요도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보이기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숨기기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DBConnection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90921"/>
                  </a:ext>
                </a:extLst>
              </a:tr>
              <a:tr h="2290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리스트 등록 화면 호출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리스트 변경 화면 호출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 확인 화면 호출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중요도 증가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메모 등록 화면 호출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중요도 정렬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정렬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마감일 정렬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 마감일 정렬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정렬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 do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보이기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do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숨기기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데이터 불러오기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837163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3488B736-833C-44DC-AC88-57BC67E00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44006"/>
              </p:ext>
            </p:extLst>
          </p:nvPr>
        </p:nvGraphicFramePr>
        <p:xfrm>
          <a:off x="9975097" y="2485843"/>
          <a:ext cx="1959728" cy="35047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9728">
                  <a:extLst>
                    <a:ext uri="{9D8B030D-6E8A-4147-A177-3AD203B41FA5}">
                      <a16:colId xmlns:a16="http://schemas.microsoft.com/office/drawing/2014/main" val="1145108348"/>
                    </a:ext>
                  </a:extLst>
                </a:gridCol>
              </a:tblGrid>
              <a:tr h="4835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 프레임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변경 프레임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3697" marR="83697" marT="55798" marB="557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28318"/>
                  </a:ext>
                </a:extLst>
              </a:tr>
              <a:tr h="22877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TodoList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Label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Button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마감일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Label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 마감일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What to do Label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마감일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 마감일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Spinner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What to do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TextField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DBConnection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3697" marR="83697" marT="55798" marB="557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90921"/>
                  </a:ext>
                </a:extLst>
              </a:tr>
              <a:tr h="6137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테이블 등록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Todo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데이터 저장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메인 화면 호출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</a:t>
                      </a:r>
                    </a:p>
                  </a:txBody>
                  <a:tcPr marL="83697" marR="83697" marT="55798" marB="557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83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28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5632315" y="1634247"/>
            <a:ext cx="337549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C6AB5B"/>
                </a:solidFill>
              </a:rPr>
              <a:t>5</a:t>
            </a:r>
            <a:endParaRPr lang="ko-KR" altLang="en-US" sz="28700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8725705" y="1184265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2. </a:t>
            </a:r>
            <a:r>
              <a:rPr lang="ko-KR" altLang="en-US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8725709" y="213381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3. UI </a:t>
            </a:r>
            <a:r>
              <a:rPr lang="ko-KR" altLang="en-US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8725702" y="3085161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4. Class </a:t>
            </a:r>
            <a:r>
              <a:rPr lang="ko-KR" altLang="en-US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8725701" y="4032900"/>
            <a:ext cx="3466289" cy="729574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5. </a:t>
            </a:r>
            <a:r>
              <a:rPr lang="ko-KR" altLang="en-US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8725700" y="4980639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6. </a:t>
            </a:r>
            <a:r>
              <a:rPr lang="ko-KR" altLang="en-US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8725711" y="23472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8725711" y="5928378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7.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18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107EA2-C86D-4E9C-B48F-C82F4B46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72" y="2288192"/>
            <a:ext cx="3657600" cy="3438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5-1.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628812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블랙박스 테스팅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269399" y="742426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Syntax Testing</a:t>
            </a:r>
            <a:endParaRPr lang="ko-KR" altLang="en-US" sz="4800" b="1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3657601" y="1550564"/>
            <a:ext cx="443865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13699D-87F4-4FA6-87C5-92D3EED2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40" y="3316711"/>
            <a:ext cx="4800600" cy="3438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A74D53-7E18-48DF-A2BC-4C40C8002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65" y="4607348"/>
            <a:ext cx="2495550" cy="8572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B45D57-2821-42B0-8DFD-5C5605B30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187" y="1971599"/>
            <a:ext cx="3981450" cy="30643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D2842-5567-400F-B007-4F993515D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7313" y="3667125"/>
            <a:ext cx="2609850" cy="8572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91AE2A-C0EF-4E0F-9975-53F3FBFF6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294" y="2775896"/>
            <a:ext cx="2495550" cy="8572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7734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B6E37FBA-91B2-4612-AD8B-5BD71B8B54F7}"/>
              </a:ext>
            </a:extLst>
          </p:cNvPr>
          <p:cNvSpPr/>
          <p:nvPr/>
        </p:nvSpPr>
        <p:spPr>
          <a:xfrm>
            <a:off x="759724" y="2127236"/>
            <a:ext cx="2133513" cy="4486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5-2.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7" y="54589"/>
            <a:ext cx="2743113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화이트박스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테스팅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269399" y="724220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Decision Coverage</a:t>
            </a:r>
            <a:endParaRPr lang="ko-KR" altLang="en-US" sz="4800" b="1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F307B1-6FE9-44C9-B4A4-25A3539948CA}"/>
              </a:ext>
            </a:extLst>
          </p:cNvPr>
          <p:cNvSpPr/>
          <p:nvPr/>
        </p:nvSpPr>
        <p:spPr>
          <a:xfrm flipV="1">
            <a:off x="3263751" y="1550562"/>
            <a:ext cx="5242074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9CF31A8-D3F0-4617-BD01-0B01ED928820}"/>
              </a:ext>
            </a:extLst>
          </p:cNvPr>
          <p:cNvSpPr/>
          <p:nvPr/>
        </p:nvSpPr>
        <p:spPr>
          <a:xfrm>
            <a:off x="1021617" y="3626297"/>
            <a:ext cx="1438189" cy="673964"/>
          </a:xfrm>
          <a:prstGeom prst="diamond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D4B2172-D7D2-4CF4-96F3-AE177F8201B4}"/>
              </a:ext>
            </a:extLst>
          </p:cNvPr>
          <p:cNvSpPr/>
          <p:nvPr/>
        </p:nvSpPr>
        <p:spPr>
          <a:xfrm>
            <a:off x="1021616" y="4685955"/>
            <a:ext cx="1438189" cy="673964"/>
          </a:xfrm>
          <a:prstGeom prst="diamond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72FBF-6DA0-4F3C-981F-A9FA98727B31}"/>
              </a:ext>
            </a:extLst>
          </p:cNvPr>
          <p:cNvSpPr txBox="1"/>
          <p:nvPr/>
        </p:nvSpPr>
        <p:spPr>
          <a:xfrm>
            <a:off x="1310860" y="3824779"/>
            <a:ext cx="859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공백 검사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E087B8-F707-44B0-A00D-B144D7212182}"/>
              </a:ext>
            </a:extLst>
          </p:cNvPr>
          <p:cNvSpPr txBox="1"/>
          <p:nvPr/>
        </p:nvSpPr>
        <p:spPr>
          <a:xfrm>
            <a:off x="1228812" y="479523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ID &amp; PWD</a:t>
            </a: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유효성 검사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A3D062E-8AF2-4A7F-A4D5-5506400DAF5E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1740712" y="3014389"/>
            <a:ext cx="0" cy="611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33DA559-3D61-4C76-820C-41C08159301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1740711" y="4300261"/>
            <a:ext cx="1" cy="385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628158-ECC0-4F1B-80A2-4BD5547C7D16}"/>
              </a:ext>
            </a:extLst>
          </p:cNvPr>
          <p:cNvCxnSpPr>
            <a:cxnSpLocks/>
            <a:stCxn id="17" idx="2"/>
            <a:endCxn id="90" idx="0"/>
          </p:cNvCxnSpPr>
          <p:nvPr/>
        </p:nvCxnSpPr>
        <p:spPr>
          <a:xfrm flipH="1">
            <a:off x="1740709" y="5359919"/>
            <a:ext cx="2" cy="4763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D02811D-3E0E-4A99-9D91-E873ECA0BA41}"/>
              </a:ext>
            </a:extLst>
          </p:cNvPr>
          <p:cNvCxnSpPr>
            <a:cxnSpLocks/>
            <a:stCxn id="7" idx="3"/>
            <a:endCxn id="2" idx="3"/>
          </p:cNvCxnSpPr>
          <p:nvPr/>
        </p:nvCxnSpPr>
        <p:spPr>
          <a:xfrm flipH="1" flipV="1">
            <a:off x="2312212" y="2777546"/>
            <a:ext cx="147594" cy="1185733"/>
          </a:xfrm>
          <a:prstGeom prst="bentConnector3">
            <a:avLst>
              <a:gd name="adj1" fmla="val -15488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36E5141-4DC0-4092-82BC-7F57F12750C1}"/>
              </a:ext>
            </a:extLst>
          </p:cNvPr>
          <p:cNvCxnSpPr>
            <a:cxnSpLocks/>
            <a:stCxn id="17" idx="3"/>
            <a:endCxn id="2" idx="3"/>
          </p:cNvCxnSpPr>
          <p:nvPr/>
        </p:nvCxnSpPr>
        <p:spPr>
          <a:xfrm flipH="1" flipV="1">
            <a:off x="2312212" y="2777546"/>
            <a:ext cx="147593" cy="2245391"/>
          </a:xfrm>
          <a:prstGeom prst="bentConnector3">
            <a:avLst>
              <a:gd name="adj1" fmla="val -154885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2C449B9-9106-4B4B-9FB3-CF5C65A3F94B}"/>
              </a:ext>
            </a:extLst>
          </p:cNvPr>
          <p:cNvSpPr txBox="1"/>
          <p:nvPr/>
        </p:nvSpPr>
        <p:spPr>
          <a:xfrm>
            <a:off x="1383611" y="3239259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184880-9671-44BC-B23B-B7E7010BB49F}"/>
              </a:ext>
            </a:extLst>
          </p:cNvPr>
          <p:cNvSpPr txBox="1"/>
          <p:nvPr/>
        </p:nvSpPr>
        <p:spPr>
          <a:xfrm>
            <a:off x="1400081" y="4294217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C76585-6682-4EB9-AFF4-B7BBBFCA460E}"/>
              </a:ext>
            </a:extLst>
          </p:cNvPr>
          <p:cNvSpPr txBox="1"/>
          <p:nvPr/>
        </p:nvSpPr>
        <p:spPr>
          <a:xfrm>
            <a:off x="2372340" y="4610564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CD6E3A-644E-480E-8427-25C97455E71B}"/>
              </a:ext>
            </a:extLst>
          </p:cNvPr>
          <p:cNvSpPr txBox="1"/>
          <p:nvPr/>
        </p:nvSpPr>
        <p:spPr>
          <a:xfrm>
            <a:off x="2389675" y="3571601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D3EC65-2281-4810-AA97-D88B6CD0CCED}"/>
              </a:ext>
            </a:extLst>
          </p:cNvPr>
          <p:cNvSpPr/>
          <p:nvPr/>
        </p:nvSpPr>
        <p:spPr>
          <a:xfrm>
            <a:off x="3657600" y="2127236"/>
            <a:ext cx="2478950" cy="4486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1ECFAE70-6416-4CED-88AE-8A25CEBCAA4B}"/>
              </a:ext>
            </a:extLst>
          </p:cNvPr>
          <p:cNvSpPr/>
          <p:nvPr/>
        </p:nvSpPr>
        <p:spPr>
          <a:xfrm>
            <a:off x="4045676" y="3370164"/>
            <a:ext cx="1438189" cy="673964"/>
          </a:xfrm>
          <a:prstGeom prst="diamond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AD3AF3-0212-4340-A4CD-74D270AAC5AF}"/>
              </a:ext>
            </a:extLst>
          </p:cNvPr>
          <p:cNvSpPr txBox="1"/>
          <p:nvPr/>
        </p:nvSpPr>
        <p:spPr>
          <a:xfrm>
            <a:off x="4385993" y="3511638"/>
            <a:ext cx="85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알림 예약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  </a:t>
            </a:r>
            <a:r>
              <a:rPr lang="ko-KR" altLang="en-US" sz="1200" b="1" dirty="0">
                <a:solidFill>
                  <a:schemeClr val="bg1"/>
                </a:solidFill>
              </a:rPr>
              <a:t>검사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92D13CE-1AE6-4053-908C-7AE6DCEE45CD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4764769" y="2895517"/>
            <a:ext cx="2" cy="4746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CEA9A69-D6DC-4F72-B5FE-BE5753EFAF25}"/>
              </a:ext>
            </a:extLst>
          </p:cNvPr>
          <p:cNvCxnSpPr>
            <a:cxnSpLocks/>
            <a:stCxn id="45" idx="2"/>
            <a:endCxn id="68" idx="0"/>
          </p:cNvCxnSpPr>
          <p:nvPr/>
        </p:nvCxnSpPr>
        <p:spPr>
          <a:xfrm flipH="1">
            <a:off x="4764769" y="4044128"/>
            <a:ext cx="2" cy="655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6CE0A0-6912-48D5-8C0D-6361E06C0476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4764769" y="5147205"/>
            <a:ext cx="0" cy="726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9716882-8540-4983-A621-2DCCA085E186}"/>
              </a:ext>
            </a:extLst>
          </p:cNvPr>
          <p:cNvSpPr txBox="1"/>
          <p:nvPr/>
        </p:nvSpPr>
        <p:spPr>
          <a:xfrm>
            <a:off x="4416886" y="3995542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701ABF-C3AD-44D4-A7FF-3A3205E1821E}"/>
              </a:ext>
            </a:extLst>
          </p:cNvPr>
          <p:cNvSpPr txBox="1"/>
          <p:nvPr/>
        </p:nvSpPr>
        <p:spPr>
          <a:xfrm>
            <a:off x="5444883" y="3326972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5CDC474-A895-4419-A3C7-32B834CDCDF1}"/>
              </a:ext>
            </a:extLst>
          </p:cNvPr>
          <p:cNvSpPr/>
          <p:nvPr/>
        </p:nvSpPr>
        <p:spPr>
          <a:xfrm>
            <a:off x="4193269" y="1832393"/>
            <a:ext cx="1143000" cy="4736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알림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53B4E24-6CBA-49FD-8C6B-268A3E370475}"/>
              </a:ext>
            </a:extLst>
          </p:cNvPr>
          <p:cNvSpPr/>
          <p:nvPr/>
        </p:nvSpPr>
        <p:spPr>
          <a:xfrm>
            <a:off x="1143043" y="1832393"/>
            <a:ext cx="1143000" cy="4736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1E6BEAE-5720-4B76-971B-1D79690728F9}"/>
              </a:ext>
            </a:extLst>
          </p:cNvPr>
          <p:cNvSpPr/>
          <p:nvPr/>
        </p:nvSpPr>
        <p:spPr>
          <a:xfrm>
            <a:off x="4193269" y="4699530"/>
            <a:ext cx="1143000" cy="447675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알림 정보 출력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A44CAAA7-88F2-4260-A9A1-350930D5173F}"/>
              </a:ext>
            </a:extLst>
          </p:cNvPr>
          <p:cNvCxnSpPr>
            <a:cxnSpLocks/>
            <a:stCxn id="45" idx="3"/>
          </p:cNvCxnSpPr>
          <p:nvPr/>
        </p:nvCxnSpPr>
        <p:spPr>
          <a:xfrm flipH="1">
            <a:off x="5336269" y="3707146"/>
            <a:ext cx="147596" cy="2390630"/>
          </a:xfrm>
          <a:prstGeom prst="bentConnector3">
            <a:avLst>
              <a:gd name="adj1" fmla="val -154882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2BCF34-A41E-4285-909F-86C0D56BB3FE}"/>
              </a:ext>
            </a:extLst>
          </p:cNvPr>
          <p:cNvSpPr/>
          <p:nvPr/>
        </p:nvSpPr>
        <p:spPr>
          <a:xfrm>
            <a:off x="6930892" y="2071576"/>
            <a:ext cx="2025798" cy="4486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DC5ED46F-8795-4411-9BF7-AA6ECBDEA485}"/>
              </a:ext>
            </a:extLst>
          </p:cNvPr>
          <p:cNvSpPr/>
          <p:nvPr/>
        </p:nvSpPr>
        <p:spPr>
          <a:xfrm>
            <a:off x="7115347" y="2973494"/>
            <a:ext cx="1438189" cy="673964"/>
          </a:xfrm>
          <a:prstGeom prst="diamond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F4254B-DE40-4463-8340-533B824F9F5B}"/>
              </a:ext>
            </a:extLst>
          </p:cNvPr>
          <p:cNvSpPr txBox="1"/>
          <p:nvPr/>
        </p:nvSpPr>
        <p:spPr>
          <a:xfrm>
            <a:off x="7395322" y="3185302"/>
            <a:ext cx="859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공백 검사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C8F7899-C90D-4811-AB8C-A5984FDB3207}"/>
              </a:ext>
            </a:extLst>
          </p:cNvPr>
          <p:cNvCxnSpPr>
            <a:cxnSpLocks/>
            <a:stCxn id="108" idx="2"/>
            <a:endCxn id="80" idx="0"/>
          </p:cNvCxnSpPr>
          <p:nvPr/>
        </p:nvCxnSpPr>
        <p:spPr>
          <a:xfrm flipH="1">
            <a:off x="7834442" y="2778388"/>
            <a:ext cx="1425" cy="195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5AAEE8-8CC1-43C9-B54F-3CA95843DB9E}"/>
              </a:ext>
            </a:extLst>
          </p:cNvPr>
          <p:cNvSpPr/>
          <p:nvPr/>
        </p:nvSpPr>
        <p:spPr>
          <a:xfrm>
            <a:off x="7012078" y="1782233"/>
            <a:ext cx="1778906" cy="4736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등록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600" dirty="0"/>
              <a:t>변경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9E7D6EF1-E03C-4937-8F56-5049DBB440A6}"/>
              </a:ext>
            </a:extLst>
          </p:cNvPr>
          <p:cNvCxnSpPr>
            <a:cxnSpLocks/>
            <a:stCxn id="80" idx="2"/>
            <a:endCxn id="124" idx="0"/>
          </p:cNvCxnSpPr>
          <p:nvPr/>
        </p:nvCxnSpPr>
        <p:spPr>
          <a:xfrm>
            <a:off x="7834442" y="3647458"/>
            <a:ext cx="2493" cy="212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19FFBB55-C505-4296-B486-E3EA8034D945}"/>
              </a:ext>
            </a:extLst>
          </p:cNvPr>
          <p:cNvCxnSpPr>
            <a:cxnSpLocks/>
            <a:stCxn id="80" idx="3"/>
            <a:endCxn id="108" idx="3"/>
          </p:cNvCxnSpPr>
          <p:nvPr/>
        </p:nvCxnSpPr>
        <p:spPr>
          <a:xfrm flipH="1" flipV="1">
            <a:off x="8407367" y="2541545"/>
            <a:ext cx="146169" cy="768931"/>
          </a:xfrm>
          <a:prstGeom prst="bentConnector3">
            <a:avLst>
              <a:gd name="adj1" fmla="val -10277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4086044-B8B1-43D4-BEAF-D5FAC86B7869}"/>
              </a:ext>
            </a:extLst>
          </p:cNvPr>
          <p:cNvSpPr txBox="1"/>
          <p:nvPr/>
        </p:nvSpPr>
        <p:spPr>
          <a:xfrm>
            <a:off x="7511597" y="2707518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DC3049E-F647-4D9D-A187-E39B063087D5}"/>
              </a:ext>
            </a:extLst>
          </p:cNvPr>
          <p:cNvSpPr/>
          <p:nvPr/>
        </p:nvSpPr>
        <p:spPr>
          <a:xfrm>
            <a:off x="1169212" y="2540703"/>
            <a:ext cx="1143000" cy="473686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F2A888CC-D839-4064-935A-015FDF8EC634}"/>
              </a:ext>
            </a:extLst>
          </p:cNvPr>
          <p:cNvSpPr/>
          <p:nvPr/>
        </p:nvSpPr>
        <p:spPr>
          <a:xfrm>
            <a:off x="1169209" y="5836309"/>
            <a:ext cx="1143000" cy="473686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F0F4A0-3BF1-44A6-BC07-B7AB4C101ED6}"/>
              </a:ext>
            </a:extLst>
          </p:cNvPr>
          <p:cNvSpPr txBox="1"/>
          <p:nvPr/>
        </p:nvSpPr>
        <p:spPr>
          <a:xfrm>
            <a:off x="1383610" y="5382325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9CDE9B-989D-4EEF-BA63-1B86C2FFEBFD}"/>
              </a:ext>
            </a:extLst>
          </p:cNvPr>
          <p:cNvSpPr txBox="1"/>
          <p:nvPr/>
        </p:nvSpPr>
        <p:spPr>
          <a:xfrm>
            <a:off x="1730211" y="3166427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B195FDC-4F69-4278-AFDE-749B9AA04529}"/>
              </a:ext>
            </a:extLst>
          </p:cNvPr>
          <p:cNvSpPr txBox="1"/>
          <p:nvPr/>
        </p:nvSpPr>
        <p:spPr>
          <a:xfrm>
            <a:off x="1772825" y="4293748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C449E69-64AE-4929-8C23-49FAF2C30601}"/>
              </a:ext>
            </a:extLst>
          </p:cNvPr>
          <p:cNvSpPr txBox="1"/>
          <p:nvPr/>
        </p:nvSpPr>
        <p:spPr>
          <a:xfrm>
            <a:off x="2668924" y="3197204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634A6E-79A6-4E60-A026-7A9233B06854}"/>
              </a:ext>
            </a:extLst>
          </p:cNvPr>
          <p:cNvSpPr txBox="1"/>
          <p:nvPr/>
        </p:nvSpPr>
        <p:spPr>
          <a:xfrm>
            <a:off x="2660283" y="4293748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90EB377-4DC6-42EB-A389-552CA6440C3A}"/>
              </a:ext>
            </a:extLst>
          </p:cNvPr>
          <p:cNvSpPr txBox="1"/>
          <p:nvPr/>
        </p:nvSpPr>
        <p:spPr>
          <a:xfrm>
            <a:off x="1758404" y="5331860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C6B63401-D0AC-4539-A5DD-340A8CCA70E8}"/>
              </a:ext>
            </a:extLst>
          </p:cNvPr>
          <p:cNvSpPr/>
          <p:nvPr/>
        </p:nvSpPr>
        <p:spPr>
          <a:xfrm>
            <a:off x="4193268" y="5860931"/>
            <a:ext cx="1143000" cy="473686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1CC507A-18CC-4579-BB9A-BE312FE48BD2}"/>
              </a:ext>
            </a:extLst>
          </p:cNvPr>
          <p:cNvSpPr/>
          <p:nvPr/>
        </p:nvSpPr>
        <p:spPr>
          <a:xfrm>
            <a:off x="4177248" y="2426099"/>
            <a:ext cx="1143000" cy="473686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593F6588-C8F3-41F6-B5CB-2EE1BFB4D0DC}"/>
              </a:ext>
            </a:extLst>
          </p:cNvPr>
          <p:cNvSpPr/>
          <p:nvPr/>
        </p:nvSpPr>
        <p:spPr>
          <a:xfrm>
            <a:off x="7264367" y="2304702"/>
            <a:ext cx="1143000" cy="473686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55FCF445-41F8-487F-88FF-ED9EAE1905AC}"/>
              </a:ext>
            </a:extLst>
          </p:cNvPr>
          <p:cNvSpPr/>
          <p:nvPr/>
        </p:nvSpPr>
        <p:spPr>
          <a:xfrm>
            <a:off x="7266988" y="5799567"/>
            <a:ext cx="1143000" cy="473686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591810-9696-4CC0-AB0A-A96742FB6487}"/>
              </a:ext>
            </a:extLst>
          </p:cNvPr>
          <p:cNvSpPr txBox="1"/>
          <p:nvPr/>
        </p:nvSpPr>
        <p:spPr>
          <a:xfrm>
            <a:off x="4784861" y="2989990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9CBB367-7E8B-491C-9140-42763A182E9F}"/>
              </a:ext>
            </a:extLst>
          </p:cNvPr>
          <p:cNvSpPr txBox="1"/>
          <p:nvPr/>
        </p:nvSpPr>
        <p:spPr>
          <a:xfrm>
            <a:off x="4810710" y="4028731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29A150C-722F-4F74-AB04-02580950B2AE}"/>
              </a:ext>
            </a:extLst>
          </p:cNvPr>
          <p:cNvSpPr txBox="1"/>
          <p:nvPr/>
        </p:nvSpPr>
        <p:spPr>
          <a:xfrm>
            <a:off x="5741420" y="4384776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89FD23-9D71-4CC2-845E-64D6515B7B8C}"/>
              </a:ext>
            </a:extLst>
          </p:cNvPr>
          <p:cNvSpPr txBox="1"/>
          <p:nvPr/>
        </p:nvSpPr>
        <p:spPr>
          <a:xfrm>
            <a:off x="4810710" y="5413587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4" name="다이아몬드 123">
            <a:extLst>
              <a:ext uri="{FF2B5EF4-FFF2-40B4-BE49-F238E27FC236}">
                <a16:creationId xmlns:a16="http://schemas.microsoft.com/office/drawing/2014/main" id="{0ABD1439-717D-4F75-A4D0-FFCE62CFE1D9}"/>
              </a:ext>
            </a:extLst>
          </p:cNvPr>
          <p:cNvSpPr/>
          <p:nvPr/>
        </p:nvSpPr>
        <p:spPr>
          <a:xfrm>
            <a:off x="7117840" y="3859550"/>
            <a:ext cx="1438189" cy="673964"/>
          </a:xfrm>
          <a:prstGeom prst="diamond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D949710-1A03-49E9-A28E-43EB7D0938C0}"/>
              </a:ext>
            </a:extLst>
          </p:cNvPr>
          <p:cNvSpPr txBox="1"/>
          <p:nvPr/>
        </p:nvSpPr>
        <p:spPr>
          <a:xfrm>
            <a:off x="7298822" y="4092853"/>
            <a:ext cx="110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</a:rPr>
              <a:t>예외 값 검사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0" name="다이아몬드 129">
            <a:extLst>
              <a:ext uri="{FF2B5EF4-FFF2-40B4-BE49-F238E27FC236}">
                <a16:creationId xmlns:a16="http://schemas.microsoft.com/office/drawing/2014/main" id="{77BD1FE6-A205-437F-A23A-ED7792268BFB}"/>
              </a:ext>
            </a:extLst>
          </p:cNvPr>
          <p:cNvSpPr/>
          <p:nvPr/>
        </p:nvSpPr>
        <p:spPr>
          <a:xfrm>
            <a:off x="7117738" y="4763810"/>
            <a:ext cx="1438189" cy="673964"/>
          </a:xfrm>
          <a:prstGeom prst="diamond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DA605E0-BD27-40ED-8BE3-CEB7F2BB1EBA}"/>
              </a:ext>
            </a:extLst>
          </p:cNvPr>
          <p:cNvSpPr txBox="1"/>
          <p:nvPr/>
        </p:nvSpPr>
        <p:spPr>
          <a:xfrm>
            <a:off x="7298720" y="4997113"/>
            <a:ext cx="110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중복 값 검사</a:t>
            </a: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A6E1D32-C1CD-4FA2-AC8D-EBEABC6FAEEB}"/>
              </a:ext>
            </a:extLst>
          </p:cNvPr>
          <p:cNvCxnSpPr>
            <a:cxnSpLocks/>
            <a:stCxn id="124" idx="2"/>
            <a:endCxn id="130" idx="0"/>
          </p:cNvCxnSpPr>
          <p:nvPr/>
        </p:nvCxnSpPr>
        <p:spPr>
          <a:xfrm flipH="1">
            <a:off x="7836833" y="4533514"/>
            <a:ext cx="102" cy="230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BCAF37A-1549-41CE-A073-58825DE1188A}"/>
              </a:ext>
            </a:extLst>
          </p:cNvPr>
          <p:cNvCxnSpPr>
            <a:cxnSpLocks/>
            <a:stCxn id="130" idx="2"/>
            <a:endCxn id="109" idx="0"/>
          </p:cNvCxnSpPr>
          <p:nvPr/>
        </p:nvCxnSpPr>
        <p:spPr>
          <a:xfrm>
            <a:off x="7836833" y="5437774"/>
            <a:ext cx="1655" cy="361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BA27578E-6E17-42A5-963C-DE45FBC3ACB2}"/>
              </a:ext>
            </a:extLst>
          </p:cNvPr>
          <p:cNvCxnSpPr>
            <a:cxnSpLocks/>
            <a:stCxn id="124" idx="3"/>
            <a:endCxn id="108" idx="3"/>
          </p:cNvCxnSpPr>
          <p:nvPr/>
        </p:nvCxnSpPr>
        <p:spPr>
          <a:xfrm flipH="1" flipV="1">
            <a:off x="8407367" y="2541545"/>
            <a:ext cx="148662" cy="1654987"/>
          </a:xfrm>
          <a:prstGeom prst="bentConnector3">
            <a:avLst>
              <a:gd name="adj1" fmla="val -101051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EAA3534B-8C5F-4A99-BD10-243E21729BE9}"/>
              </a:ext>
            </a:extLst>
          </p:cNvPr>
          <p:cNvCxnSpPr>
            <a:cxnSpLocks/>
            <a:stCxn id="130" idx="3"/>
            <a:endCxn id="108" idx="3"/>
          </p:cNvCxnSpPr>
          <p:nvPr/>
        </p:nvCxnSpPr>
        <p:spPr>
          <a:xfrm flipH="1" flipV="1">
            <a:off x="8407367" y="2541545"/>
            <a:ext cx="148560" cy="2559247"/>
          </a:xfrm>
          <a:prstGeom prst="bentConnector3">
            <a:avLst>
              <a:gd name="adj1" fmla="val -101119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2FF78A97-FECC-49D5-A60D-FE1F9E2173E4}"/>
              </a:ext>
            </a:extLst>
          </p:cNvPr>
          <p:cNvSpPr txBox="1"/>
          <p:nvPr/>
        </p:nvSpPr>
        <p:spPr>
          <a:xfrm>
            <a:off x="7500238" y="3586524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9BC813A-79E8-47C7-BAB6-E43CC635881C}"/>
              </a:ext>
            </a:extLst>
          </p:cNvPr>
          <p:cNvSpPr txBox="1"/>
          <p:nvPr/>
        </p:nvSpPr>
        <p:spPr>
          <a:xfrm>
            <a:off x="7492841" y="4472257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E748666-F17A-453E-812D-47F01F993E61}"/>
              </a:ext>
            </a:extLst>
          </p:cNvPr>
          <p:cNvSpPr txBox="1"/>
          <p:nvPr/>
        </p:nvSpPr>
        <p:spPr>
          <a:xfrm>
            <a:off x="7511596" y="5398885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3687086-6D68-4891-9BB4-571AB688E29A}"/>
              </a:ext>
            </a:extLst>
          </p:cNvPr>
          <p:cNvSpPr txBox="1"/>
          <p:nvPr/>
        </p:nvSpPr>
        <p:spPr>
          <a:xfrm>
            <a:off x="8368376" y="2861862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56BA90F-1CAE-42D1-949A-92A4E0CCA14F}"/>
              </a:ext>
            </a:extLst>
          </p:cNvPr>
          <p:cNvSpPr txBox="1"/>
          <p:nvPr/>
        </p:nvSpPr>
        <p:spPr>
          <a:xfrm>
            <a:off x="8368376" y="3706866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B790C78-C9C3-4B2A-B23C-8FE3C03926FC}"/>
              </a:ext>
            </a:extLst>
          </p:cNvPr>
          <p:cNvSpPr txBox="1"/>
          <p:nvPr/>
        </p:nvSpPr>
        <p:spPr>
          <a:xfrm>
            <a:off x="8368376" y="4619875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6DA3BDA-3EAF-411B-A27C-7D2632C475A2}"/>
              </a:ext>
            </a:extLst>
          </p:cNvPr>
          <p:cNvSpPr txBox="1"/>
          <p:nvPr/>
        </p:nvSpPr>
        <p:spPr>
          <a:xfrm>
            <a:off x="7914121" y="2686074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1AC301C-D5F0-462E-8ADC-FC63B653D281}"/>
              </a:ext>
            </a:extLst>
          </p:cNvPr>
          <p:cNvSpPr txBox="1"/>
          <p:nvPr/>
        </p:nvSpPr>
        <p:spPr>
          <a:xfrm>
            <a:off x="7914121" y="3559859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4DFF5A-A172-45CE-81A6-19BA2BD6ACB6}"/>
              </a:ext>
            </a:extLst>
          </p:cNvPr>
          <p:cNvSpPr txBox="1"/>
          <p:nvPr/>
        </p:nvSpPr>
        <p:spPr>
          <a:xfrm>
            <a:off x="8668425" y="2667646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804C087-B9C5-409B-91D8-537B0760240E}"/>
              </a:ext>
            </a:extLst>
          </p:cNvPr>
          <p:cNvSpPr txBox="1"/>
          <p:nvPr/>
        </p:nvSpPr>
        <p:spPr>
          <a:xfrm>
            <a:off x="7924364" y="4446885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8F50955-B93B-4806-88EC-9B5150F25B05}"/>
              </a:ext>
            </a:extLst>
          </p:cNvPr>
          <p:cNvSpPr txBox="1"/>
          <p:nvPr/>
        </p:nvSpPr>
        <p:spPr>
          <a:xfrm>
            <a:off x="8650627" y="3583005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DC572C2-E7C4-472E-8F08-30F551C71FEA}"/>
              </a:ext>
            </a:extLst>
          </p:cNvPr>
          <p:cNvSpPr txBox="1"/>
          <p:nvPr/>
        </p:nvSpPr>
        <p:spPr>
          <a:xfrm>
            <a:off x="7922066" y="5370243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FF1B63A-988D-4A19-ADCA-B36C9B0DAB3C}"/>
              </a:ext>
            </a:extLst>
          </p:cNvPr>
          <p:cNvSpPr txBox="1"/>
          <p:nvPr/>
        </p:nvSpPr>
        <p:spPr>
          <a:xfrm>
            <a:off x="8650626" y="4631526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826788A-0CE9-416B-AE22-FA923D3545DE}"/>
              </a:ext>
            </a:extLst>
          </p:cNvPr>
          <p:cNvSpPr/>
          <p:nvPr/>
        </p:nvSpPr>
        <p:spPr>
          <a:xfrm>
            <a:off x="9642538" y="2121736"/>
            <a:ext cx="2025798" cy="4486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다이아몬드 166">
            <a:extLst>
              <a:ext uri="{FF2B5EF4-FFF2-40B4-BE49-F238E27FC236}">
                <a16:creationId xmlns:a16="http://schemas.microsoft.com/office/drawing/2014/main" id="{CCA919F7-E040-4223-B762-2CAB84EA80A5}"/>
              </a:ext>
            </a:extLst>
          </p:cNvPr>
          <p:cNvSpPr/>
          <p:nvPr/>
        </p:nvSpPr>
        <p:spPr>
          <a:xfrm>
            <a:off x="9955981" y="3914884"/>
            <a:ext cx="1438189" cy="673964"/>
          </a:xfrm>
          <a:prstGeom prst="diamond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6FF9C307-F625-456A-9E40-CA5D9F6ACCBA}"/>
              </a:ext>
            </a:extLst>
          </p:cNvPr>
          <p:cNvCxnSpPr>
            <a:cxnSpLocks/>
            <a:stCxn id="174" idx="2"/>
            <a:endCxn id="167" idx="0"/>
          </p:cNvCxnSpPr>
          <p:nvPr/>
        </p:nvCxnSpPr>
        <p:spPr>
          <a:xfrm>
            <a:off x="10668031" y="2823810"/>
            <a:ext cx="7045" cy="1091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3AA425B-2CF1-4211-B809-06C641E5ED68}"/>
              </a:ext>
            </a:extLst>
          </p:cNvPr>
          <p:cNvSpPr/>
          <p:nvPr/>
        </p:nvSpPr>
        <p:spPr>
          <a:xfrm>
            <a:off x="10235822" y="1832393"/>
            <a:ext cx="813135" cy="4736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삭제</a:t>
            </a: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0EA0B7C-996E-4EFD-911D-3E84E815163E}"/>
              </a:ext>
            </a:extLst>
          </p:cNvPr>
          <p:cNvCxnSpPr>
            <a:cxnSpLocks/>
            <a:stCxn id="167" idx="2"/>
            <a:endCxn id="175" idx="0"/>
          </p:cNvCxnSpPr>
          <p:nvPr/>
        </p:nvCxnSpPr>
        <p:spPr>
          <a:xfrm flipH="1">
            <a:off x="10668031" y="4588848"/>
            <a:ext cx="7045" cy="1249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A8AF7A5A-B5DB-4353-8FCA-FD3714C7D920}"/>
              </a:ext>
            </a:extLst>
          </p:cNvPr>
          <p:cNvCxnSpPr>
            <a:cxnSpLocks/>
            <a:stCxn id="167" idx="3"/>
            <a:endCxn id="174" idx="3"/>
          </p:cNvCxnSpPr>
          <p:nvPr/>
        </p:nvCxnSpPr>
        <p:spPr>
          <a:xfrm flipH="1" flipV="1">
            <a:off x="11239531" y="2586967"/>
            <a:ext cx="154639" cy="1664899"/>
          </a:xfrm>
          <a:prstGeom prst="bentConnector3">
            <a:avLst>
              <a:gd name="adj1" fmla="val -147828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3B09A935-5095-414C-AE7D-058E35105204}"/>
              </a:ext>
            </a:extLst>
          </p:cNvPr>
          <p:cNvSpPr txBox="1"/>
          <p:nvPr/>
        </p:nvSpPr>
        <p:spPr>
          <a:xfrm>
            <a:off x="10405930" y="4572292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3EAE23FD-F25D-4EFC-859D-2D30E08F36C1}"/>
              </a:ext>
            </a:extLst>
          </p:cNvPr>
          <p:cNvSpPr/>
          <p:nvPr/>
        </p:nvSpPr>
        <p:spPr>
          <a:xfrm>
            <a:off x="10096531" y="2350124"/>
            <a:ext cx="1143000" cy="473686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5BAA1460-4826-4354-8802-52DCC3EFD734}"/>
              </a:ext>
            </a:extLst>
          </p:cNvPr>
          <p:cNvSpPr/>
          <p:nvPr/>
        </p:nvSpPr>
        <p:spPr>
          <a:xfrm>
            <a:off x="10096531" y="5838526"/>
            <a:ext cx="1143000" cy="473686"/>
          </a:xfrm>
          <a:prstGeom prst="round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CF789AA-A095-4355-8B9A-D2D4960975D0}"/>
              </a:ext>
            </a:extLst>
          </p:cNvPr>
          <p:cNvSpPr txBox="1"/>
          <p:nvPr/>
        </p:nvSpPr>
        <p:spPr>
          <a:xfrm>
            <a:off x="10242480" y="4163978"/>
            <a:ext cx="89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</a:rPr>
              <a:t>삭제 확인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F481734-346B-40FD-8AC8-097BEB6D8313}"/>
              </a:ext>
            </a:extLst>
          </p:cNvPr>
          <p:cNvSpPr txBox="1"/>
          <p:nvPr/>
        </p:nvSpPr>
        <p:spPr>
          <a:xfrm>
            <a:off x="11201575" y="3838244"/>
            <a:ext cx="28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7793A02E-7CBC-475C-BD23-95DBDFDF0A5D}"/>
              </a:ext>
            </a:extLst>
          </p:cNvPr>
          <p:cNvSpPr txBox="1"/>
          <p:nvPr/>
        </p:nvSpPr>
        <p:spPr>
          <a:xfrm>
            <a:off x="10668031" y="3113153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0764685-4DB6-4FCC-944D-188DD703A649}"/>
              </a:ext>
            </a:extLst>
          </p:cNvPr>
          <p:cNvSpPr txBox="1"/>
          <p:nvPr/>
        </p:nvSpPr>
        <p:spPr>
          <a:xfrm>
            <a:off x="10668030" y="4979896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EE8F54F0-EDA5-4935-9EF2-F2F07E75FD3D}"/>
              </a:ext>
            </a:extLst>
          </p:cNvPr>
          <p:cNvSpPr txBox="1"/>
          <p:nvPr/>
        </p:nvSpPr>
        <p:spPr>
          <a:xfrm>
            <a:off x="11584021" y="2689786"/>
            <a:ext cx="2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41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5632315" y="1634247"/>
            <a:ext cx="337549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C6AB5B"/>
                </a:solidFill>
              </a:rPr>
              <a:t>1</a:t>
            </a:r>
            <a:endParaRPr lang="ko-KR" altLang="en-US" sz="28700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8725705" y="1184265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2. </a:t>
            </a:r>
            <a:r>
              <a:rPr lang="ko-KR" altLang="en-US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8725709" y="2133810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3. UI </a:t>
            </a:r>
            <a:r>
              <a:rPr lang="ko-KR" altLang="en-US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8725702" y="3085161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4. Class </a:t>
            </a:r>
            <a:r>
              <a:rPr lang="ko-KR" altLang="en-US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8725701" y="4032900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5. </a:t>
            </a:r>
            <a:r>
              <a:rPr lang="ko-KR" altLang="en-US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8725700" y="4980639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6. </a:t>
            </a:r>
            <a:r>
              <a:rPr lang="ko-KR" altLang="en-US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8725711" y="234720"/>
            <a:ext cx="3466289" cy="729574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8725711" y="5928378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7.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55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5-3.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628812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결과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ED01F-C088-455E-BA60-45822CC42580}"/>
              </a:ext>
            </a:extLst>
          </p:cNvPr>
          <p:cNvSpPr txBox="1"/>
          <p:nvPr/>
        </p:nvSpPr>
        <p:spPr>
          <a:xfrm>
            <a:off x="2488473" y="625450"/>
            <a:ext cx="721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테스트 결과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C89C6D-3327-440D-82D7-2AB96920F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31433"/>
              </p:ext>
            </p:extLst>
          </p:nvPr>
        </p:nvGraphicFramePr>
        <p:xfrm>
          <a:off x="150979" y="2339063"/>
          <a:ext cx="5772151" cy="11264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3609">
                  <a:extLst>
                    <a:ext uri="{9D8B030D-6E8A-4147-A177-3AD203B41FA5}">
                      <a16:colId xmlns:a16="http://schemas.microsoft.com/office/drawing/2014/main" val="753788512"/>
                    </a:ext>
                  </a:extLst>
                </a:gridCol>
                <a:gridCol w="1924271">
                  <a:extLst>
                    <a:ext uri="{9D8B030D-6E8A-4147-A177-3AD203B41FA5}">
                      <a16:colId xmlns:a16="http://schemas.microsoft.com/office/drawing/2014/main" val="560684957"/>
                    </a:ext>
                  </a:extLst>
                </a:gridCol>
                <a:gridCol w="1924271">
                  <a:extLst>
                    <a:ext uri="{9D8B030D-6E8A-4147-A177-3AD203B41FA5}">
                      <a16:colId xmlns:a16="http://schemas.microsoft.com/office/drawing/2014/main" val="391576952"/>
                    </a:ext>
                  </a:extLst>
                </a:gridCol>
              </a:tblGrid>
              <a:tr h="49375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총 </a:t>
                      </a:r>
                      <a:r>
                        <a:rPr lang="en-US" sz="1400" kern="100" dirty="0" err="1">
                          <a:effectLst/>
                        </a:rPr>
                        <a:t>TestCase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ko-KR" sz="1400" kern="100" dirty="0">
                          <a:effectLst/>
                        </a:rPr>
                        <a:t>수</a:t>
                      </a:r>
                      <a:endParaRPr lang="ko-KR" sz="14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실행한 </a:t>
                      </a:r>
                      <a:r>
                        <a:rPr lang="en-US" sz="1400" kern="100" dirty="0" err="1">
                          <a:effectLst/>
                        </a:rPr>
                        <a:t>TestCase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ko-KR" sz="1400" kern="100" dirty="0">
                          <a:effectLst/>
                        </a:rPr>
                        <a:t>수</a:t>
                      </a:r>
                      <a:endParaRPr lang="ko-KR" sz="14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총 결함 개수</a:t>
                      </a:r>
                      <a:endParaRPr lang="ko-KR" sz="14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20889"/>
                  </a:ext>
                </a:extLst>
              </a:tr>
              <a:tr h="63264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34</a:t>
                      </a:r>
                      <a:endParaRPr lang="ko-KR" sz="14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11</a:t>
                      </a:r>
                      <a:endParaRPr lang="ko-KR" sz="14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74525"/>
                  </a:ext>
                </a:extLst>
              </a:tr>
            </a:tbl>
          </a:graphicData>
        </a:graphic>
      </p:graphicFrame>
      <p:sp>
        <p:nvSpPr>
          <p:cNvPr id="23" name="Rectangle 4">
            <a:extLst>
              <a:ext uri="{FF2B5EF4-FFF2-40B4-BE49-F238E27FC236}">
                <a16:creationId xmlns:a16="http://schemas.microsoft.com/office/drawing/2014/main" id="{E0F767BE-733B-49CC-8DF0-DE2FE8352AC6}"/>
              </a:ext>
            </a:extLst>
          </p:cNvPr>
          <p:cNvSpPr/>
          <p:nvPr/>
        </p:nvSpPr>
        <p:spPr>
          <a:xfrm flipV="1">
            <a:off x="4457700" y="1376467"/>
            <a:ext cx="337185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CDC965-11D3-491D-8153-B51A3092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70007"/>
              </p:ext>
            </p:extLst>
          </p:nvPr>
        </p:nvGraphicFramePr>
        <p:xfrm>
          <a:off x="6643929" y="1839105"/>
          <a:ext cx="5124468" cy="4873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4716">
                  <a:extLst>
                    <a:ext uri="{9D8B030D-6E8A-4147-A177-3AD203B41FA5}">
                      <a16:colId xmlns:a16="http://schemas.microsoft.com/office/drawing/2014/main" val="2028049920"/>
                    </a:ext>
                  </a:extLst>
                </a:gridCol>
                <a:gridCol w="4009752">
                  <a:extLst>
                    <a:ext uri="{9D8B030D-6E8A-4147-A177-3AD203B41FA5}">
                      <a16:colId xmlns:a16="http://schemas.microsoft.com/office/drawing/2014/main" val="3543631227"/>
                    </a:ext>
                  </a:extLst>
                </a:gridCol>
              </a:tblGrid>
              <a:tr h="23364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결함</a:t>
                      </a:r>
                      <a:r>
                        <a:rPr lang="en-US" sz="1500" kern="100" dirty="0">
                          <a:effectLst/>
                        </a:rPr>
                        <a:t>#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결함 제목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397590"/>
                  </a:ext>
                </a:extLst>
              </a:tr>
              <a:tr h="4617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#1279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To do List </a:t>
                      </a:r>
                      <a:r>
                        <a:rPr lang="ko-KR" sz="1500" kern="100" dirty="0" err="1">
                          <a:effectLst/>
                        </a:rPr>
                        <a:t>등록시</a:t>
                      </a:r>
                      <a:r>
                        <a:rPr lang="ko-KR" sz="1500" kern="100" dirty="0">
                          <a:effectLst/>
                        </a:rPr>
                        <a:t> 누락된 부분에 대한 오류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19564"/>
                  </a:ext>
                </a:extLst>
              </a:tr>
              <a:tr h="4617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#1280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과목 등록 시 누락 된 부분에 대한 오류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644749"/>
                  </a:ext>
                </a:extLst>
              </a:tr>
              <a:tr h="4617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#1281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>
                          <a:effectLst/>
                        </a:rPr>
                        <a:t>과목 등록 시 비정상적인 정보에 대한 오류</a:t>
                      </a:r>
                      <a:endParaRPr lang="ko-KR" sz="15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981649"/>
                  </a:ext>
                </a:extLst>
              </a:tr>
              <a:tr h="4617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#1282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과목 변경 시 누락된 부분에 대한 오류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917890"/>
                  </a:ext>
                </a:extLst>
              </a:tr>
              <a:tr h="4617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#1283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과목 </a:t>
                      </a:r>
                      <a:r>
                        <a:rPr lang="ko-KR" sz="1500" kern="100" dirty="0" err="1">
                          <a:effectLst/>
                        </a:rPr>
                        <a:t>변경시</a:t>
                      </a:r>
                      <a:r>
                        <a:rPr lang="ko-KR" sz="1500" kern="100" dirty="0">
                          <a:effectLst/>
                        </a:rPr>
                        <a:t> 비정상적인 정보에 대한 오류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5205"/>
                  </a:ext>
                </a:extLst>
              </a:tr>
              <a:tr h="46729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#1284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To do List </a:t>
                      </a:r>
                      <a:r>
                        <a:rPr lang="ko-KR" sz="1500" kern="100" dirty="0">
                          <a:effectLst/>
                        </a:rPr>
                        <a:t>항목 등록 시 비정상적인 정보에 대한 오류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135110"/>
                  </a:ext>
                </a:extLst>
              </a:tr>
              <a:tr h="4617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#1285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To do List </a:t>
                      </a:r>
                      <a:r>
                        <a:rPr lang="ko-KR" sz="1500" kern="100" dirty="0">
                          <a:effectLst/>
                        </a:rPr>
                        <a:t>변경 기능에 대한 오류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829447"/>
                  </a:ext>
                </a:extLst>
              </a:tr>
              <a:tr h="46729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#1286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To do List </a:t>
                      </a:r>
                      <a:r>
                        <a:rPr lang="ko-KR" sz="1500" kern="100" dirty="0">
                          <a:effectLst/>
                        </a:rPr>
                        <a:t>항목 변경 시 누락된 부분에 </a:t>
                      </a:r>
                      <a:endParaRPr lang="en-US" alt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대한 오류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661484"/>
                  </a:ext>
                </a:extLst>
              </a:tr>
              <a:tr h="46729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#1287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To do List </a:t>
                      </a:r>
                      <a:r>
                        <a:rPr lang="ko-KR" sz="1500" kern="100" dirty="0">
                          <a:effectLst/>
                        </a:rPr>
                        <a:t>항목 변경 시 잘못된 정보에 </a:t>
                      </a:r>
                      <a:endParaRPr lang="en-US" altLang="ko-KR" sz="15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대한 오류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7111"/>
                  </a:ext>
                </a:extLst>
              </a:tr>
              <a:tr h="23364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#1288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 dirty="0" err="1">
                          <a:effectLst/>
                        </a:rPr>
                        <a:t>알림시스템</a:t>
                      </a:r>
                      <a:r>
                        <a:rPr lang="ko-KR" sz="1500" kern="100" dirty="0">
                          <a:effectLst/>
                        </a:rPr>
                        <a:t> 오류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068872"/>
                  </a:ext>
                </a:extLst>
              </a:tr>
              <a:tr h="23364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#1316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</a:rPr>
                        <a:t>과목 변경에서의 오류</a:t>
                      </a:r>
                      <a:endParaRPr lang="ko-KR" sz="15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3891" marR="10389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8461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1E9726-98AD-4D05-B0DA-12DD28452748}"/>
              </a:ext>
            </a:extLst>
          </p:cNvPr>
          <p:cNvSpPr txBox="1"/>
          <p:nvPr/>
        </p:nvSpPr>
        <p:spPr>
          <a:xfrm>
            <a:off x="8971652" y="1376467"/>
            <a:ext cx="146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결함 리스트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15A4817-6A61-4143-9B8E-68718D476EDE}"/>
              </a:ext>
            </a:extLst>
          </p:cNvPr>
          <p:cNvSpPr/>
          <p:nvPr/>
        </p:nvSpPr>
        <p:spPr>
          <a:xfrm>
            <a:off x="9074876" y="1700080"/>
            <a:ext cx="12573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54FDD9-DA1E-4523-BD33-DF4B1088CE57}"/>
              </a:ext>
            </a:extLst>
          </p:cNvPr>
          <p:cNvSpPr txBox="1"/>
          <p:nvPr/>
        </p:nvSpPr>
        <p:spPr>
          <a:xfrm>
            <a:off x="2248030" y="1880985"/>
            <a:ext cx="146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테스트 결과</a:t>
            </a:r>
            <a:endParaRPr lang="ko-KR" altLang="en-US" dirty="0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EB79D95D-1358-470F-B847-18CE90434A87}"/>
              </a:ext>
            </a:extLst>
          </p:cNvPr>
          <p:cNvSpPr/>
          <p:nvPr/>
        </p:nvSpPr>
        <p:spPr>
          <a:xfrm>
            <a:off x="2351255" y="2201043"/>
            <a:ext cx="12573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8525C77-E011-46EE-8597-93F7CBE29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803657"/>
              </p:ext>
            </p:extLst>
          </p:nvPr>
        </p:nvGraphicFramePr>
        <p:xfrm>
          <a:off x="150979" y="4873020"/>
          <a:ext cx="5772151" cy="11264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3609">
                  <a:extLst>
                    <a:ext uri="{9D8B030D-6E8A-4147-A177-3AD203B41FA5}">
                      <a16:colId xmlns:a16="http://schemas.microsoft.com/office/drawing/2014/main" val="753788512"/>
                    </a:ext>
                  </a:extLst>
                </a:gridCol>
                <a:gridCol w="1924271">
                  <a:extLst>
                    <a:ext uri="{9D8B030D-6E8A-4147-A177-3AD203B41FA5}">
                      <a16:colId xmlns:a16="http://schemas.microsoft.com/office/drawing/2014/main" val="560684957"/>
                    </a:ext>
                  </a:extLst>
                </a:gridCol>
                <a:gridCol w="1924271">
                  <a:extLst>
                    <a:ext uri="{9D8B030D-6E8A-4147-A177-3AD203B41FA5}">
                      <a16:colId xmlns:a16="http://schemas.microsoft.com/office/drawing/2014/main" val="391576952"/>
                    </a:ext>
                  </a:extLst>
                </a:gridCol>
              </a:tblGrid>
              <a:tr h="49375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effectLst/>
                        </a:rPr>
                        <a:t>총 결함 개수</a:t>
                      </a:r>
                      <a:endParaRPr lang="ko-KR" sz="14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effectLst/>
                        </a:rPr>
                        <a:t>해결 결함 개수</a:t>
                      </a:r>
                      <a:endParaRPr lang="ko-KR" sz="14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effectLst/>
                        </a:rPr>
                        <a:t>남은 결함 개수</a:t>
                      </a:r>
                      <a:endParaRPr lang="ko-KR" sz="14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20889"/>
                  </a:ext>
                </a:extLst>
              </a:tr>
              <a:tr h="63264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11</a:t>
                      </a:r>
                      <a:endParaRPr lang="ko-KR" sz="14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ko-KR" sz="14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54439" marR="54439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7452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1539D6D-71A8-4B76-991D-08511E3DCCAE}"/>
              </a:ext>
            </a:extLst>
          </p:cNvPr>
          <p:cNvSpPr txBox="1"/>
          <p:nvPr/>
        </p:nvSpPr>
        <p:spPr>
          <a:xfrm>
            <a:off x="2425401" y="4396146"/>
            <a:ext cx="12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결함 현황</a:t>
            </a:r>
            <a:endParaRPr lang="ko-KR" altLang="en-US" dirty="0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3011E4B7-C147-424B-BF7E-D14261274042}"/>
              </a:ext>
            </a:extLst>
          </p:cNvPr>
          <p:cNvSpPr/>
          <p:nvPr/>
        </p:nvSpPr>
        <p:spPr>
          <a:xfrm>
            <a:off x="2351255" y="4735000"/>
            <a:ext cx="12573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6665AE9-5786-48B4-8E32-0B1A22DBFB74}"/>
              </a:ext>
            </a:extLst>
          </p:cNvPr>
          <p:cNvSpPr/>
          <p:nvPr/>
        </p:nvSpPr>
        <p:spPr>
          <a:xfrm>
            <a:off x="6096000" y="2631333"/>
            <a:ext cx="428625" cy="533400"/>
          </a:xfrm>
          <a:prstGeom prst="right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8B0CB01-2C4B-4323-AE1C-AC77EF5F9F9F}"/>
              </a:ext>
            </a:extLst>
          </p:cNvPr>
          <p:cNvSpPr/>
          <p:nvPr/>
        </p:nvSpPr>
        <p:spPr>
          <a:xfrm rot="10800000">
            <a:off x="6096000" y="5169520"/>
            <a:ext cx="428625" cy="533400"/>
          </a:xfrm>
          <a:prstGeom prst="right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22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5632315" y="1634247"/>
            <a:ext cx="337549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C6AB5B"/>
                </a:solidFill>
              </a:rPr>
              <a:t>6</a:t>
            </a:r>
            <a:endParaRPr lang="ko-KR" altLang="en-US" sz="28700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8725705" y="1184265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2. </a:t>
            </a:r>
            <a:r>
              <a:rPr lang="ko-KR" altLang="en-US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8725709" y="213381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3. UI </a:t>
            </a:r>
            <a:r>
              <a:rPr lang="ko-KR" altLang="en-US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8725702" y="3085161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4. Class </a:t>
            </a:r>
            <a:r>
              <a:rPr lang="ko-KR" altLang="en-US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8725701" y="403290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5. </a:t>
            </a:r>
            <a:r>
              <a:rPr lang="ko-KR" altLang="en-US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8725700" y="4980639"/>
            <a:ext cx="3466289" cy="729574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6. </a:t>
            </a:r>
            <a:r>
              <a:rPr lang="ko-KR" altLang="en-US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8725711" y="23472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8725711" y="5928378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7.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153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">
            <a:extLst>
              <a:ext uri="{FF2B5EF4-FFF2-40B4-BE49-F238E27FC236}">
                <a16:creationId xmlns:a16="http://schemas.microsoft.com/office/drawing/2014/main" id="{24BFB575-BA7B-41E4-89C3-9AD964F80E63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5" name="Rectangle 26">
              <a:extLst>
                <a:ext uri="{FF2B5EF4-FFF2-40B4-BE49-F238E27FC236}">
                  <a16:creationId xmlns:a16="http://schemas.microsoft.com/office/drawing/2014/main" id="{0A034D43-7695-4D4D-B107-A2C2B4992351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27">
              <a:extLst>
                <a:ext uri="{FF2B5EF4-FFF2-40B4-BE49-F238E27FC236}">
                  <a16:creationId xmlns:a16="http://schemas.microsoft.com/office/drawing/2014/main" id="{A9711EED-12D8-4CA8-ADB0-6629309819DF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6BAFAA-9B31-4532-9421-4EF50F77C2C2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7D5B4-97BB-424D-ABFF-D72E679B4F8C}"/>
              </a:ext>
            </a:extLst>
          </p:cNvPr>
          <p:cNvSpPr txBox="1"/>
          <p:nvPr/>
        </p:nvSpPr>
        <p:spPr>
          <a:xfrm>
            <a:off x="504913" y="54589"/>
            <a:ext cx="20287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영상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SE_ThreeGo">
            <a:hlinkClick r:id="" action="ppaction://media"/>
            <a:extLst>
              <a:ext uri="{FF2B5EF4-FFF2-40B4-BE49-F238E27FC236}">
                <a16:creationId xmlns:a16="http://schemas.microsoft.com/office/drawing/2014/main" id="{782D8E70-0E7D-49A0-B763-60970C9FD3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215" y="689994"/>
            <a:ext cx="10868297" cy="61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2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8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29649-0E73-47F7-86E4-D46D2880F6B4}"/>
              </a:ext>
            </a:extLst>
          </p:cNvPr>
          <p:cNvSpPr txBox="1"/>
          <p:nvPr/>
        </p:nvSpPr>
        <p:spPr>
          <a:xfrm>
            <a:off x="5632315" y="1634247"/>
            <a:ext cx="337549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C6AB5B"/>
                </a:solidFill>
              </a:rPr>
              <a:t>7</a:t>
            </a:r>
            <a:endParaRPr lang="ko-KR" altLang="en-US" sz="28700" dirty="0">
              <a:solidFill>
                <a:srgbClr val="C6AB5B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80706-5F32-4CF4-B7A0-C1DA0439605D}"/>
              </a:ext>
            </a:extLst>
          </p:cNvPr>
          <p:cNvSpPr/>
          <p:nvPr/>
        </p:nvSpPr>
        <p:spPr>
          <a:xfrm>
            <a:off x="8725705" y="1184265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2. </a:t>
            </a:r>
            <a:r>
              <a:rPr lang="ko-KR" altLang="en-US" dirty="0"/>
              <a:t>요구사항 명세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F1AEB-939E-4DF5-936D-505AD0798FCF}"/>
              </a:ext>
            </a:extLst>
          </p:cNvPr>
          <p:cNvSpPr/>
          <p:nvPr/>
        </p:nvSpPr>
        <p:spPr>
          <a:xfrm>
            <a:off x="8725709" y="213381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3. UI </a:t>
            </a:r>
            <a:r>
              <a:rPr lang="ko-KR" altLang="en-US" dirty="0"/>
              <a:t>디자인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737E-D4C2-4156-8E45-A6B0A481D35D}"/>
              </a:ext>
            </a:extLst>
          </p:cNvPr>
          <p:cNvSpPr/>
          <p:nvPr/>
        </p:nvSpPr>
        <p:spPr>
          <a:xfrm>
            <a:off x="8725702" y="3085161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4. Class </a:t>
            </a:r>
            <a:r>
              <a:rPr lang="ko-KR" altLang="en-US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42B80E-52FE-4D28-812E-79439F7AC41B}"/>
              </a:ext>
            </a:extLst>
          </p:cNvPr>
          <p:cNvSpPr/>
          <p:nvPr/>
        </p:nvSpPr>
        <p:spPr>
          <a:xfrm>
            <a:off x="8725701" y="403290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5. </a:t>
            </a:r>
            <a:r>
              <a:rPr lang="ko-KR" altLang="en-US" dirty="0"/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17163-8A11-4FCE-A965-FFE4D1F97360}"/>
              </a:ext>
            </a:extLst>
          </p:cNvPr>
          <p:cNvSpPr/>
          <p:nvPr/>
        </p:nvSpPr>
        <p:spPr>
          <a:xfrm>
            <a:off x="8725700" y="4980639"/>
            <a:ext cx="3466289" cy="72957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6. </a:t>
            </a:r>
            <a:r>
              <a:rPr lang="ko-KR" altLang="en-US" dirty="0"/>
              <a:t>시연 연상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D4D70-34D9-447B-91CD-5FB1D63747ED}"/>
              </a:ext>
            </a:extLst>
          </p:cNvPr>
          <p:cNvSpPr/>
          <p:nvPr/>
        </p:nvSpPr>
        <p:spPr>
          <a:xfrm>
            <a:off x="8725711" y="234720"/>
            <a:ext cx="3466289" cy="729574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1. </a:t>
            </a:r>
            <a:r>
              <a:rPr lang="ko-KR" altLang="en-US" dirty="0"/>
              <a:t>프로젝트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E06172-81F6-4834-AFD2-80ACB4EDD8A1}"/>
              </a:ext>
            </a:extLst>
          </p:cNvPr>
          <p:cNvSpPr/>
          <p:nvPr/>
        </p:nvSpPr>
        <p:spPr>
          <a:xfrm>
            <a:off x="8725711" y="5928378"/>
            <a:ext cx="3466289" cy="729574"/>
          </a:xfrm>
          <a:prstGeom prst="rect">
            <a:avLst/>
          </a:prstGeom>
          <a:solidFill>
            <a:srgbClr val="C6AB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</a:t>
            </a:r>
            <a:r>
              <a:rPr lang="en-US" altLang="ko-KR" dirty="0"/>
              <a:t>7.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015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">
            <a:extLst>
              <a:ext uri="{FF2B5EF4-FFF2-40B4-BE49-F238E27FC236}">
                <a16:creationId xmlns:a16="http://schemas.microsoft.com/office/drawing/2014/main" id="{24BFB575-BA7B-41E4-89C3-9AD964F80E63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5" name="Rectangle 26">
              <a:extLst>
                <a:ext uri="{FF2B5EF4-FFF2-40B4-BE49-F238E27FC236}">
                  <a16:creationId xmlns:a16="http://schemas.microsoft.com/office/drawing/2014/main" id="{0A034D43-7695-4D4D-B107-A2C2B4992351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Isosceles Triangle 27">
              <a:extLst>
                <a:ext uri="{FF2B5EF4-FFF2-40B4-BE49-F238E27FC236}">
                  <a16:creationId xmlns:a16="http://schemas.microsoft.com/office/drawing/2014/main" id="{A9711EED-12D8-4CA8-ADB0-6629309819DF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6BAFAA-9B31-4532-9421-4EF50F77C2C2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7D5B4-97BB-424D-ABFF-D72E679B4F8C}"/>
              </a:ext>
            </a:extLst>
          </p:cNvPr>
          <p:cNvSpPr txBox="1"/>
          <p:nvPr/>
        </p:nvSpPr>
        <p:spPr>
          <a:xfrm>
            <a:off x="504913" y="54589"/>
            <a:ext cx="20287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느낀점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A452B1-A4C9-4AA8-9E3C-682E5150F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65" y="2174015"/>
            <a:ext cx="2866926" cy="28669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B0A960-094F-4FFD-A180-95C39DEB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50" y="1012841"/>
            <a:ext cx="2601185" cy="26011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AE7A4B-BE7F-4F3C-9C7E-A0C04F1B3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08" y="4087874"/>
            <a:ext cx="2601185" cy="260118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9E78B01-856A-4ECC-91A7-9DBD4AF9AD58}"/>
              </a:ext>
            </a:extLst>
          </p:cNvPr>
          <p:cNvSpPr/>
          <p:nvPr/>
        </p:nvSpPr>
        <p:spPr>
          <a:xfrm>
            <a:off x="5367866" y="2598026"/>
            <a:ext cx="1456267" cy="2032000"/>
          </a:xfrm>
          <a:prstGeom prst="right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6DE9DC-3CC1-4A0E-BC68-10DAE29E0393}"/>
              </a:ext>
            </a:extLst>
          </p:cNvPr>
          <p:cNvCxnSpPr>
            <a:cxnSpLocks/>
          </p:cNvCxnSpPr>
          <p:nvPr/>
        </p:nvCxnSpPr>
        <p:spPr>
          <a:xfrm flipV="1">
            <a:off x="8013608" y="965935"/>
            <a:ext cx="2408503" cy="241615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0EB59A-D723-4886-82F0-D8D58E860914}"/>
              </a:ext>
            </a:extLst>
          </p:cNvPr>
          <p:cNvCxnSpPr>
            <a:cxnSpLocks/>
          </p:cNvCxnSpPr>
          <p:nvPr/>
        </p:nvCxnSpPr>
        <p:spPr>
          <a:xfrm flipH="1" flipV="1">
            <a:off x="8013608" y="1012841"/>
            <a:ext cx="2478745" cy="241615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7F7DD99E-7C4F-44CC-ACC7-C5997D21AF6C}"/>
              </a:ext>
            </a:extLst>
          </p:cNvPr>
          <p:cNvSpPr/>
          <p:nvPr/>
        </p:nvSpPr>
        <p:spPr>
          <a:xfrm>
            <a:off x="7636933" y="3826649"/>
            <a:ext cx="3243602" cy="289599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25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2572624" y="2228671"/>
            <a:ext cx="70467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감사합니다</a:t>
            </a:r>
            <a:endParaRPr lang="en-US" altLang="ko-KR" sz="9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조 </a:t>
            </a: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en-US" altLang="ko-KR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UltraLight" panose="020B0603020101020101" pitchFamily="50" charset="-127"/>
              </a:rPr>
              <a:t>ThreeGo</a:t>
            </a:r>
            <a:endParaRPr lang="en-US" altLang="ko-KR" sz="5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1"/>
            <a:ext cx="9144000" cy="96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1524000" y="6761286"/>
            <a:ext cx="9144000" cy="96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27" name="Rectangle 26"/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Isosceles Triangle 27"/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488" y="54589"/>
            <a:ext cx="21602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5D8C61-64E2-4703-9E9D-9BDFCD850262}"/>
              </a:ext>
            </a:extLst>
          </p:cNvPr>
          <p:cNvSpPr/>
          <p:nvPr/>
        </p:nvSpPr>
        <p:spPr>
          <a:xfrm>
            <a:off x="6375633" y="0"/>
            <a:ext cx="5816367" cy="685800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92F8F96-FE43-4C66-B2B4-168DA3D30BA4}"/>
              </a:ext>
            </a:extLst>
          </p:cNvPr>
          <p:cNvSpPr/>
          <p:nvPr/>
        </p:nvSpPr>
        <p:spPr>
          <a:xfrm>
            <a:off x="3498209" y="0"/>
            <a:ext cx="5455642" cy="6858000"/>
          </a:xfrm>
          <a:prstGeom prst="parallelogram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F4C61-AC3E-44E7-BCD6-458DFCFC9753}"/>
              </a:ext>
            </a:extLst>
          </p:cNvPr>
          <p:cNvSpPr txBox="1"/>
          <p:nvPr/>
        </p:nvSpPr>
        <p:spPr>
          <a:xfrm>
            <a:off x="864066" y="2767280"/>
            <a:ext cx="2634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151C4-921E-403E-892B-171DC2EC11F9}"/>
              </a:ext>
            </a:extLst>
          </p:cNvPr>
          <p:cNvSpPr txBox="1"/>
          <p:nvPr/>
        </p:nvSpPr>
        <p:spPr>
          <a:xfrm>
            <a:off x="4848837" y="2767280"/>
            <a:ext cx="6915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대학생들을 위한 과목별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TO DO LIST </a:t>
            </a:r>
            <a:r>
              <a:rPr lang="ko-KR" altLang="en-US" sz="3200" dirty="0">
                <a:solidFill>
                  <a:schemeClr val="bg1"/>
                </a:solidFill>
              </a:rPr>
              <a:t>관리프로그램 개발</a:t>
            </a:r>
          </a:p>
        </p:txBody>
      </p:sp>
    </p:spTree>
    <p:extLst>
      <p:ext uri="{BB962C8B-B14F-4D97-AF65-F5344CB8AC3E}">
        <p14:creationId xmlns:p14="http://schemas.microsoft.com/office/powerpoint/2010/main" val="90058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C3D91F-96BC-4D9A-A661-A79F3C4809D9}"/>
              </a:ext>
            </a:extLst>
          </p:cNvPr>
          <p:cNvSpPr txBox="1"/>
          <p:nvPr/>
        </p:nvSpPr>
        <p:spPr>
          <a:xfrm>
            <a:off x="4845842" y="828347"/>
            <a:ext cx="2500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조직도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F4660D6-4D70-4EB1-A488-0FE1B1290B18}"/>
              </a:ext>
            </a:extLst>
          </p:cNvPr>
          <p:cNvSpPr/>
          <p:nvPr/>
        </p:nvSpPr>
        <p:spPr>
          <a:xfrm>
            <a:off x="5000623" y="2714625"/>
            <a:ext cx="2190750" cy="714375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PROJECT MAGER</a:t>
            </a:r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1999E7A-94AF-4C09-BD7E-2EEB31C8B029}"/>
              </a:ext>
            </a:extLst>
          </p:cNvPr>
          <p:cNvSpPr/>
          <p:nvPr/>
        </p:nvSpPr>
        <p:spPr>
          <a:xfrm>
            <a:off x="655658" y="5129209"/>
            <a:ext cx="1781174" cy="714375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DOCUMENT MANAGER</a:t>
            </a:r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AC34FE7-3B39-4DA9-B8A7-46F203BEB628}"/>
              </a:ext>
            </a:extLst>
          </p:cNvPr>
          <p:cNvSpPr/>
          <p:nvPr/>
        </p:nvSpPr>
        <p:spPr>
          <a:xfrm>
            <a:off x="3648075" y="5129209"/>
            <a:ext cx="1781174" cy="714375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UI</a:t>
            </a:r>
          </a:p>
          <a:p>
            <a:pPr algn="ctr"/>
            <a:r>
              <a:rPr lang="en-US" altLang="ko-KR" dirty="0"/>
              <a:t>DESIGNER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51E2448-4EC7-4B77-BF62-6189DB60021D}"/>
              </a:ext>
            </a:extLst>
          </p:cNvPr>
          <p:cNvSpPr/>
          <p:nvPr/>
        </p:nvSpPr>
        <p:spPr>
          <a:xfrm>
            <a:off x="6762751" y="5129209"/>
            <a:ext cx="1781174" cy="714375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DEVELOPER</a:t>
            </a:r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8FFD5E0-A50D-43A2-A9C2-120998C80B08}"/>
              </a:ext>
            </a:extLst>
          </p:cNvPr>
          <p:cNvSpPr/>
          <p:nvPr/>
        </p:nvSpPr>
        <p:spPr>
          <a:xfrm>
            <a:off x="9755168" y="5129209"/>
            <a:ext cx="1781174" cy="714375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TESTER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C61192-F625-415B-BE75-65B0711FE348}"/>
              </a:ext>
            </a:extLst>
          </p:cNvPr>
          <p:cNvCxnSpPr>
            <a:stCxn id="7" idx="2"/>
          </p:cNvCxnSpPr>
          <p:nvPr/>
        </p:nvCxnSpPr>
        <p:spPr>
          <a:xfrm>
            <a:off x="6095998" y="3429000"/>
            <a:ext cx="0" cy="93345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F9E1ED7-536E-47B9-B32B-D79F54F27458}"/>
              </a:ext>
            </a:extLst>
          </p:cNvPr>
          <p:cNvCxnSpPr>
            <a:cxnSpLocks/>
          </p:cNvCxnSpPr>
          <p:nvPr/>
        </p:nvCxnSpPr>
        <p:spPr>
          <a:xfrm flipH="1">
            <a:off x="1546247" y="4362450"/>
            <a:ext cx="9099508" cy="952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7B1A4CF-FF57-4A8F-9500-9C27220FBE03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10645755" y="4362450"/>
            <a:ext cx="0" cy="76675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4B6D35-FF43-4405-BAA7-81BD23092AE7}"/>
              </a:ext>
            </a:extLst>
          </p:cNvPr>
          <p:cNvCxnSpPr>
            <a:cxnSpLocks/>
          </p:cNvCxnSpPr>
          <p:nvPr/>
        </p:nvCxnSpPr>
        <p:spPr>
          <a:xfrm>
            <a:off x="1546245" y="4371975"/>
            <a:ext cx="0" cy="75723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DC98458-C70B-48FC-AB89-F8B4926B88E4}"/>
              </a:ext>
            </a:extLst>
          </p:cNvPr>
          <p:cNvCxnSpPr>
            <a:cxnSpLocks/>
          </p:cNvCxnSpPr>
          <p:nvPr/>
        </p:nvCxnSpPr>
        <p:spPr>
          <a:xfrm>
            <a:off x="4538662" y="4362449"/>
            <a:ext cx="0" cy="76675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3505A14-9D69-4868-9DF3-1DF16C434292}"/>
              </a:ext>
            </a:extLst>
          </p:cNvPr>
          <p:cNvCxnSpPr>
            <a:cxnSpLocks/>
          </p:cNvCxnSpPr>
          <p:nvPr/>
        </p:nvCxnSpPr>
        <p:spPr>
          <a:xfrm>
            <a:off x="7640618" y="4362449"/>
            <a:ext cx="0" cy="76675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25">
            <a:extLst>
              <a:ext uri="{FF2B5EF4-FFF2-40B4-BE49-F238E27FC236}">
                <a16:creationId xmlns:a16="http://schemas.microsoft.com/office/drawing/2014/main" id="{84A6416D-47F0-4A4E-AA72-6012A2EB7E2F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69" name="Rectangle 26">
              <a:extLst>
                <a:ext uri="{FF2B5EF4-FFF2-40B4-BE49-F238E27FC236}">
                  <a16:creationId xmlns:a16="http://schemas.microsoft.com/office/drawing/2014/main" id="{A9FF6032-3B60-4F50-BF1B-910B62D990F2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Isosceles Triangle 27">
              <a:extLst>
                <a:ext uri="{FF2B5EF4-FFF2-40B4-BE49-F238E27FC236}">
                  <a16:creationId xmlns:a16="http://schemas.microsoft.com/office/drawing/2014/main" id="{6CE143A4-4AFB-40C1-BEDA-9C136E1DBAB8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73C32D1-707C-48AE-9DEE-8101497D8833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FB1D6C-4923-4AE7-A0F3-B22A677B7067}"/>
              </a:ext>
            </a:extLst>
          </p:cNvPr>
          <p:cNvSpPr txBox="1"/>
          <p:nvPr/>
        </p:nvSpPr>
        <p:spPr>
          <a:xfrm>
            <a:off x="914488" y="54589"/>
            <a:ext cx="21602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Rectangle 4">
            <a:extLst>
              <a:ext uri="{FF2B5EF4-FFF2-40B4-BE49-F238E27FC236}">
                <a16:creationId xmlns:a16="http://schemas.microsoft.com/office/drawing/2014/main" id="{7A2526CA-FA8A-4927-979B-000BBEFFA4D1}"/>
              </a:ext>
            </a:extLst>
          </p:cNvPr>
          <p:cNvSpPr/>
          <p:nvPr/>
        </p:nvSpPr>
        <p:spPr>
          <a:xfrm>
            <a:off x="4964837" y="1583373"/>
            <a:ext cx="2262322" cy="68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2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C3D91F-96BC-4D9A-A661-A79F3C4809D9}"/>
              </a:ext>
            </a:extLst>
          </p:cNvPr>
          <p:cNvSpPr txBox="1"/>
          <p:nvPr/>
        </p:nvSpPr>
        <p:spPr>
          <a:xfrm>
            <a:off x="4137420" y="828347"/>
            <a:ext cx="3917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역할 및 책임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C23BFD-AD73-4DCB-8B55-69FFEF5C1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510874"/>
              </p:ext>
            </p:extLst>
          </p:nvPr>
        </p:nvGraphicFramePr>
        <p:xfrm>
          <a:off x="809626" y="2024591"/>
          <a:ext cx="10439400" cy="4119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824">
                  <a:extLst>
                    <a:ext uri="{9D8B030D-6E8A-4147-A177-3AD203B41FA5}">
                      <a16:colId xmlns:a16="http://schemas.microsoft.com/office/drawing/2014/main" val="2585285403"/>
                    </a:ext>
                  </a:extLst>
                </a:gridCol>
                <a:gridCol w="3228975">
                  <a:extLst>
                    <a:ext uri="{9D8B030D-6E8A-4147-A177-3AD203B41FA5}">
                      <a16:colId xmlns:a16="http://schemas.microsoft.com/office/drawing/2014/main" val="594537446"/>
                    </a:ext>
                  </a:extLst>
                </a:gridCol>
                <a:gridCol w="5562601">
                  <a:extLst>
                    <a:ext uri="{9D8B030D-6E8A-4147-A177-3AD203B41FA5}">
                      <a16:colId xmlns:a16="http://schemas.microsoft.com/office/drawing/2014/main" val="2079837827"/>
                    </a:ext>
                  </a:extLst>
                </a:gridCol>
              </a:tblGrid>
              <a:tr h="686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책임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34362"/>
                  </a:ext>
                </a:extLst>
              </a:tr>
              <a:tr h="686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김인환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PROJECT MANAGER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전체적인 프로젝트 관리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161020"/>
                  </a:ext>
                </a:extLst>
              </a:tr>
              <a:tr h="686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김정현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DOCUMENT MANAGER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프로젝트 문서화 작업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185383"/>
                  </a:ext>
                </a:extLst>
              </a:tr>
              <a:tr h="686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남수완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UI DESIGNER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사용자의 편의성에 맞춘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디자인 설계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316"/>
                  </a:ext>
                </a:extLst>
              </a:tr>
              <a:tr h="686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우건희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DEVELOPER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발주자의 요구에 맞춘 기능 구현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852757"/>
                  </a:ext>
                </a:extLst>
              </a:tr>
              <a:tr h="686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김우빈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TESTER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결과물 테스트를 통한 오류제어 및 안정성 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668349"/>
                  </a:ext>
                </a:extLst>
              </a:tr>
            </a:tbl>
          </a:graphicData>
        </a:graphic>
      </p:graphicFrame>
      <p:grpSp>
        <p:nvGrpSpPr>
          <p:cNvPr id="20" name="Group 25">
            <a:extLst>
              <a:ext uri="{FF2B5EF4-FFF2-40B4-BE49-F238E27FC236}">
                <a16:creationId xmlns:a16="http://schemas.microsoft.com/office/drawing/2014/main" id="{8FFF1AC2-5D99-48DE-A142-8C5E7C467E8D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43F07CB9-B9A4-4979-B1A2-47CEDC431D3C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Isosceles Triangle 27">
              <a:extLst>
                <a:ext uri="{FF2B5EF4-FFF2-40B4-BE49-F238E27FC236}">
                  <a16:creationId xmlns:a16="http://schemas.microsoft.com/office/drawing/2014/main" id="{D5FD6B22-545C-4A63-A3FA-F80773701C26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3C108FF-6C82-4208-A2FA-F0C54245AFFB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EEAA69-4ECB-420D-B826-0B4E8B84639B}"/>
              </a:ext>
            </a:extLst>
          </p:cNvPr>
          <p:cNvSpPr txBox="1"/>
          <p:nvPr/>
        </p:nvSpPr>
        <p:spPr>
          <a:xfrm>
            <a:off x="914488" y="54589"/>
            <a:ext cx="21602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81BC87AB-2491-4D74-BE65-79E07D4B9AED}"/>
              </a:ext>
            </a:extLst>
          </p:cNvPr>
          <p:cNvSpPr/>
          <p:nvPr/>
        </p:nvSpPr>
        <p:spPr>
          <a:xfrm>
            <a:off x="4338504" y="1613625"/>
            <a:ext cx="3514987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6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C3D91F-96BC-4D9A-A661-A79F3C4809D9}"/>
              </a:ext>
            </a:extLst>
          </p:cNvPr>
          <p:cNvSpPr txBox="1"/>
          <p:nvPr/>
        </p:nvSpPr>
        <p:spPr>
          <a:xfrm>
            <a:off x="3895725" y="828347"/>
            <a:ext cx="4381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생명주기 모델</a:t>
            </a:r>
            <a:endParaRPr lang="en-US" altLang="ko-KR" sz="4800" b="1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3200" b="1" dirty="0"/>
              <a:t>Waterfall Model</a:t>
            </a:r>
            <a:endParaRPr lang="ko-KR" altLang="en-US" sz="2800" b="1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5BD2B1-4573-4920-9FBE-10CB9EF98C06}"/>
              </a:ext>
            </a:extLst>
          </p:cNvPr>
          <p:cNvSpPr/>
          <p:nvPr/>
        </p:nvSpPr>
        <p:spPr>
          <a:xfrm>
            <a:off x="4338506" y="2224059"/>
            <a:ext cx="3514987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8353D3-561B-491E-95AF-B47A4B979183}"/>
              </a:ext>
            </a:extLst>
          </p:cNvPr>
          <p:cNvSpPr/>
          <p:nvPr/>
        </p:nvSpPr>
        <p:spPr>
          <a:xfrm>
            <a:off x="655658" y="2743200"/>
            <a:ext cx="1763692" cy="552449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요구사항 분석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7A6C42B-4A65-416D-B94E-2A52D854AEEB}"/>
              </a:ext>
            </a:extLst>
          </p:cNvPr>
          <p:cNvSpPr/>
          <p:nvPr/>
        </p:nvSpPr>
        <p:spPr>
          <a:xfrm>
            <a:off x="2899220" y="3541423"/>
            <a:ext cx="1763692" cy="552449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27F95D-4544-4566-9C5F-2059D4EF7C83}"/>
              </a:ext>
            </a:extLst>
          </p:cNvPr>
          <p:cNvSpPr/>
          <p:nvPr/>
        </p:nvSpPr>
        <p:spPr>
          <a:xfrm>
            <a:off x="5142782" y="4193617"/>
            <a:ext cx="1763692" cy="552449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FAAAFBA-9489-43D0-ADD0-C704544DEE6A}"/>
              </a:ext>
            </a:extLst>
          </p:cNvPr>
          <p:cNvSpPr/>
          <p:nvPr/>
        </p:nvSpPr>
        <p:spPr>
          <a:xfrm>
            <a:off x="7395379" y="4781547"/>
            <a:ext cx="1763692" cy="552449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테스트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8366924-E111-4F3E-BFD8-AE9A1F3AEB56}"/>
              </a:ext>
            </a:extLst>
          </p:cNvPr>
          <p:cNvSpPr/>
          <p:nvPr/>
        </p:nvSpPr>
        <p:spPr>
          <a:xfrm>
            <a:off x="9780608" y="5629267"/>
            <a:ext cx="1763692" cy="552449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유지보수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1B0805D-B864-4040-A2F8-D6F1A27CB389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2419350" y="3019425"/>
            <a:ext cx="1361716" cy="521998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FFBAEAF4-DEBE-441E-BABA-5E8C2FD0AFAA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4662912" y="3817648"/>
            <a:ext cx="1361716" cy="375969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5956B71-1DDB-4E9B-9428-AFF0A17C68E6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>
            <a:off x="6906474" y="4469842"/>
            <a:ext cx="1370751" cy="311705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957652E-DF7E-4D81-900B-5CE1B4CAFFEE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>
            <a:off x="9159071" y="5057772"/>
            <a:ext cx="1503383" cy="571495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7311B78-5713-4487-8E81-0EDD08614716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 flipH="1">
            <a:off x="4656945" y="176208"/>
            <a:ext cx="2886067" cy="9124950"/>
          </a:xfrm>
          <a:prstGeom prst="bentConnector3">
            <a:avLst>
              <a:gd name="adj1" fmla="val -7921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0918AB2-CFEF-47A7-BF18-8DD93E4F83E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268190" y="5333996"/>
            <a:ext cx="9035" cy="106680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C6C68FF-C6DE-4F96-B542-6E3FD12AC97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024628" y="4746066"/>
            <a:ext cx="0" cy="16547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D6BF108-A184-4545-B491-C6AE4E865E0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781066" y="4093872"/>
            <a:ext cx="0" cy="23069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E3355D8-82F2-4523-9D87-F80B5200E036}"/>
              </a:ext>
            </a:extLst>
          </p:cNvPr>
          <p:cNvSpPr txBox="1"/>
          <p:nvPr/>
        </p:nvSpPr>
        <p:spPr>
          <a:xfrm>
            <a:off x="2447554" y="2658818"/>
            <a:ext cx="201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명세서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3FEB90-E613-4FC2-9E1D-5588B3042EBD}"/>
              </a:ext>
            </a:extLst>
          </p:cNvPr>
          <p:cNvSpPr txBox="1"/>
          <p:nvPr/>
        </p:nvSpPr>
        <p:spPr>
          <a:xfrm>
            <a:off x="4654605" y="3379545"/>
            <a:ext cx="124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설계 문서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BD0D66-BDC3-4012-AB30-CDD1321E10CA}"/>
              </a:ext>
            </a:extLst>
          </p:cNvPr>
          <p:cNvSpPr txBox="1"/>
          <p:nvPr/>
        </p:nvSpPr>
        <p:spPr>
          <a:xfrm>
            <a:off x="7003775" y="4043316"/>
            <a:ext cx="131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소스 코드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4C4E3D-54CF-4657-AC19-21FA5E4777C3}"/>
              </a:ext>
            </a:extLst>
          </p:cNvPr>
          <p:cNvSpPr txBox="1"/>
          <p:nvPr/>
        </p:nvSpPr>
        <p:spPr>
          <a:xfrm>
            <a:off x="9184042" y="4678487"/>
            <a:ext cx="22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 결과 보고서</a:t>
            </a:r>
          </a:p>
        </p:txBody>
      </p:sp>
      <p:grpSp>
        <p:nvGrpSpPr>
          <p:cNvPr id="81" name="Group 25">
            <a:extLst>
              <a:ext uri="{FF2B5EF4-FFF2-40B4-BE49-F238E27FC236}">
                <a16:creationId xmlns:a16="http://schemas.microsoft.com/office/drawing/2014/main" id="{ABCB4076-BE9F-4336-A339-111EBDD2AD39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82" name="Rectangle 26">
              <a:extLst>
                <a:ext uri="{FF2B5EF4-FFF2-40B4-BE49-F238E27FC236}">
                  <a16:creationId xmlns:a16="http://schemas.microsoft.com/office/drawing/2014/main" id="{6B5E320E-66C8-4ABD-B076-626D1804155C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Isosceles Triangle 27">
              <a:extLst>
                <a:ext uri="{FF2B5EF4-FFF2-40B4-BE49-F238E27FC236}">
                  <a16:creationId xmlns:a16="http://schemas.microsoft.com/office/drawing/2014/main" id="{617F41E6-F117-4800-99BE-78AA9A246872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7B98EA5-615B-498A-B2A2-EFFEF8A40DB0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7E374B-24BB-4A1E-BE86-2E036840A023}"/>
              </a:ext>
            </a:extLst>
          </p:cNvPr>
          <p:cNvSpPr txBox="1"/>
          <p:nvPr/>
        </p:nvSpPr>
        <p:spPr>
          <a:xfrm>
            <a:off x="914488" y="54589"/>
            <a:ext cx="21602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790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702F57A-9564-4DB7-AD26-D7B5CB596A96}"/>
              </a:ext>
            </a:extLst>
          </p:cNvPr>
          <p:cNvSpPr/>
          <p:nvPr/>
        </p:nvSpPr>
        <p:spPr>
          <a:xfrm>
            <a:off x="1933307" y="1332413"/>
            <a:ext cx="4014650" cy="23839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67ED62E-9A2C-4CD4-B890-93E800A04F56}"/>
              </a:ext>
            </a:extLst>
          </p:cNvPr>
          <p:cNvSpPr/>
          <p:nvPr/>
        </p:nvSpPr>
        <p:spPr>
          <a:xfrm>
            <a:off x="6226626" y="1332413"/>
            <a:ext cx="4014650" cy="238397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F61693B-D5AE-4893-8D70-6E34A7C1F6EA}"/>
              </a:ext>
            </a:extLst>
          </p:cNvPr>
          <p:cNvSpPr/>
          <p:nvPr/>
        </p:nvSpPr>
        <p:spPr>
          <a:xfrm>
            <a:off x="1933305" y="3995055"/>
            <a:ext cx="4014650" cy="23839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DCDADEB-CB3E-4DAE-9038-4C9C30696D5C}"/>
              </a:ext>
            </a:extLst>
          </p:cNvPr>
          <p:cNvSpPr/>
          <p:nvPr/>
        </p:nvSpPr>
        <p:spPr>
          <a:xfrm>
            <a:off x="6226624" y="3995054"/>
            <a:ext cx="4014650" cy="238397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F3D605-66AE-4E97-ACD3-368D8461BB2C}"/>
              </a:ext>
            </a:extLst>
          </p:cNvPr>
          <p:cNvSpPr/>
          <p:nvPr/>
        </p:nvSpPr>
        <p:spPr>
          <a:xfrm>
            <a:off x="5077096" y="2845525"/>
            <a:ext cx="2020389" cy="2020389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도구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A69D8B-19C8-45EC-853F-73D3A14E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07" y="1300800"/>
            <a:ext cx="1460423" cy="146042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C5D505B-74F5-458E-88B6-7664219F8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97" y="2761223"/>
            <a:ext cx="2526663" cy="593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7CB682-CAD0-46A5-B9C7-1430CDA56DF3}"/>
              </a:ext>
            </a:extLst>
          </p:cNvPr>
          <p:cNvSpPr txBox="1"/>
          <p:nvPr/>
        </p:nvSpPr>
        <p:spPr>
          <a:xfrm>
            <a:off x="3652084" y="1814067"/>
            <a:ext cx="1460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24235"/>
                </a:solidFill>
              </a:rPr>
              <a:t>JAVA</a:t>
            </a:r>
            <a:endParaRPr lang="ko-KR" altLang="en-US" sz="4000" dirty="0">
              <a:solidFill>
                <a:srgbClr val="F24235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568B15A-2ACD-41B2-B444-176F62EF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50" y="2045717"/>
            <a:ext cx="2390397" cy="99799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47C2482-B976-465D-A173-F32BBBC6E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479" y="4865913"/>
            <a:ext cx="2394430" cy="60565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3C3641B-3D7E-47AF-AACE-C99E77C2E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13" y="4234322"/>
            <a:ext cx="1905434" cy="1905434"/>
          </a:xfrm>
          <a:prstGeom prst="rect">
            <a:avLst/>
          </a:prstGeom>
        </p:spPr>
      </p:pic>
      <p:grpSp>
        <p:nvGrpSpPr>
          <p:cNvPr id="52" name="Group 25">
            <a:extLst>
              <a:ext uri="{FF2B5EF4-FFF2-40B4-BE49-F238E27FC236}">
                <a16:creationId xmlns:a16="http://schemas.microsoft.com/office/drawing/2014/main" id="{E0C75EDB-685A-4501-A21B-B19F715BF9A5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53" name="Rectangle 26">
              <a:extLst>
                <a:ext uri="{FF2B5EF4-FFF2-40B4-BE49-F238E27FC236}">
                  <a16:creationId xmlns:a16="http://schemas.microsoft.com/office/drawing/2014/main" id="{FA89FEAB-A436-423F-94B7-403CD06A23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Isosceles Triangle 27">
              <a:extLst>
                <a:ext uri="{FF2B5EF4-FFF2-40B4-BE49-F238E27FC236}">
                  <a16:creationId xmlns:a16="http://schemas.microsoft.com/office/drawing/2014/main" id="{218DB770-22A3-45D7-8A7E-588B2395AD9E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CBC1163-EBC0-4F34-961F-2863B19D94B7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EFCCAC-233B-44F0-A231-E3A33A504AD3}"/>
              </a:ext>
            </a:extLst>
          </p:cNvPr>
          <p:cNvSpPr txBox="1"/>
          <p:nvPr/>
        </p:nvSpPr>
        <p:spPr>
          <a:xfrm>
            <a:off x="914488" y="54589"/>
            <a:ext cx="21602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25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5">
            <a:extLst>
              <a:ext uri="{FF2B5EF4-FFF2-40B4-BE49-F238E27FC236}">
                <a16:creationId xmlns:a16="http://schemas.microsoft.com/office/drawing/2014/main" id="{B8DFED2B-848B-43D8-BAAF-1A5A82E75A1A}"/>
              </a:ext>
            </a:extLst>
          </p:cNvPr>
          <p:cNvGrpSpPr/>
          <p:nvPr/>
        </p:nvGrpSpPr>
        <p:grpSpPr>
          <a:xfrm>
            <a:off x="-1" y="0"/>
            <a:ext cx="4127863" cy="625452"/>
            <a:chOff x="0" y="-1"/>
            <a:chExt cx="1855213" cy="409339"/>
          </a:xfrm>
        </p:grpSpPr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BAC1D426-DF44-481C-9F21-C5951D028C6B}"/>
                </a:ext>
              </a:extLst>
            </p:cNvPr>
            <p:cNvSpPr/>
            <p:nvPr/>
          </p:nvSpPr>
          <p:spPr>
            <a:xfrm>
              <a:off x="0" y="-1"/>
              <a:ext cx="1466850" cy="4093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Isosceles Triangle 27">
              <a:extLst>
                <a:ext uri="{FF2B5EF4-FFF2-40B4-BE49-F238E27FC236}">
                  <a16:creationId xmlns:a16="http://schemas.microsoft.com/office/drawing/2014/main" id="{19FE98FA-BBA7-4AE2-AAB3-A836DC8DACE4}"/>
                </a:ext>
              </a:extLst>
            </p:cNvPr>
            <p:cNvSpPr/>
            <p:nvPr/>
          </p:nvSpPr>
          <p:spPr>
            <a:xfrm rot="5400000">
              <a:off x="1456363" y="10486"/>
              <a:ext cx="409338" cy="38836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7E2EFE-C456-4353-BCC8-86C096135DA4}"/>
              </a:ext>
            </a:extLst>
          </p:cNvPr>
          <p:cNvSpPr txBox="1"/>
          <p:nvPr/>
        </p:nvSpPr>
        <p:spPr>
          <a:xfrm>
            <a:off x="57151" y="23812"/>
            <a:ext cx="104012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1-2.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121AE7-685C-4680-BF69-FFB198DA112B}"/>
              </a:ext>
            </a:extLst>
          </p:cNvPr>
          <p:cNvSpPr txBox="1"/>
          <p:nvPr/>
        </p:nvSpPr>
        <p:spPr>
          <a:xfrm>
            <a:off x="914488" y="54589"/>
            <a:ext cx="216023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규모 산정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DE8D15F-3125-41BE-8C21-CD5752F23365}"/>
              </a:ext>
            </a:extLst>
          </p:cNvPr>
          <p:cNvSpPr/>
          <p:nvPr/>
        </p:nvSpPr>
        <p:spPr>
          <a:xfrm>
            <a:off x="5000625" y="2219163"/>
            <a:ext cx="2190750" cy="49264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TO DO LIST</a:t>
            </a:r>
            <a:endParaRPr lang="ko-KR" altLang="en-US" sz="20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81840CE-289E-4A24-823C-070D6593AAEC}"/>
              </a:ext>
            </a:extLst>
          </p:cNvPr>
          <p:cNvCxnSpPr>
            <a:cxnSpLocks/>
            <a:stCxn id="23" idx="2"/>
            <a:endCxn id="49" idx="0"/>
          </p:cNvCxnSpPr>
          <p:nvPr/>
        </p:nvCxnSpPr>
        <p:spPr>
          <a:xfrm flipH="1">
            <a:off x="6095998" y="2711810"/>
            <a:ext cx="2" cy="40215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1F9706F-77FE-4189-A657-5812428DA17D}"/>
              </a:ext>
            </a:extLst>
          </p:cNvPr>
          <p:cNvSpPr txBox="1"/>
          <p:nvPr/>
        </p:nvSpPr>
        <p:spPr>
          <a:xfrm>
            <a:off x="4845842" y="828347"/>
            <a:ext cx="2500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WBS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4F846-7C9A-4D20-BC60-8E260029AFCF}"/>
              </a:ext>
            </a:extLst>
          </p:cNvPr>
          <p:cNvSpPr txBox="1"/>
          <p:nvPr/>
        </p:nvSpPr>
        <p:spPr>
          <a:xfrm>
            <a:off x="4127864" y="1431593"/>
            <a:ext cx="404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Work Breakdown Structure</a:t>
            </a:r>
            <a:endParaRPr lang="ko-KR" altLang="en-US" dirty="0"/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897F081D-20D7-4CF0-9F1D-0A7FD25AFFC3}"/>
              </a:ext>
            </a:extLst>
          </p:cNvPr>
          <p:cNvSpPr/>
          <p:nvPr/>
        </p:nvSpPr>
        <p:spPr>
          <a:xfrm>
            <a:off x="4460427" y="1755206"/>
            <a:ext cx="3514987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FE75EBD-E005-40A5-A40D-6366C030AF08}"/>
              </a:ext>
            </a:extLst>
          </p:cNvPr>
          <p:cNvSpPr/>
          <p:nvPr/>
        </p:nvSpPr>
        <p:spPr>
          <a:xfrm>
            <a:off x="1861233" y="3116146"/>
            <a:ext cx="1961392" cy="49264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문서 작업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F95A59A-C0D0-4252-BD95-F961EA7D74BB}"/>
              </a:ext>
            </a:extLst>
          </p:cNvPr>
          <p:cNvSpPr/>
          <p:nvPr/>
        </p:nvSpPr>
        <p:spPr>
          <a:xfrm>
            <a:off x="5000623" y="3113969"/>
            <a:ext cx="2190750" cy="49264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프로그램 개발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E74FB7C-E07F-49EC-B784-E9522116162A}"/>
              </a:ext>
            </a:extLst>
          </p:cNvPr>
          <p:cNvSpPr/>
          <p:nvPr/>
        </p:nvSpPr>
        <p:spPr>
          <a:xfrm>
            <a:off x="8598123" y="3113969"/>
            <a:ext cx="1962001" cy="49264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테스트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EFB4A44-0C7D-4C2B-8474-5E2433ACD74F}"/>
              </a:ext>
            </a:extLst>
          </p:cNvPr>
          <p:cNvSpPr/>
          <p:nvPr/>
        </p:nvSpPr>
        <p:spPr>
          <a:xfrm>
            <a:off x="1861233" y="3908627"/>
            <a:ext cx="1961391" cy="2627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요구사항 명세서 작성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70F8013-A816-4C9B-9667-A3A491DE1E27}"/>
              </a:ext>
            </a:extLst>
          </p:cNvPr>
          <p:cNvSpPr/>
          <p:nvPr/>
        </p:nvSpPr>
        <p:spPr>
          <a:xfrm>
            <a:off x="1861233" y="4245667"/>
            <a:ext cx="1961391" cy="2627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프로젝트 계획서 작성</a:t>
            </a:r>
            <a:endParaRPr lang="ko-KR" altLang="en-US" sz="12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A2EC1F0-FD91-4CED-A37C-5E7350EFBC30}"/>
              </a:ext>
            </a:extLst>
          </p:cNvPr>
          <p:cNvSpPr/>
          <p:nvPr/>
        </p:nvSpPr>
        <p:spPr>
          <a:xfrm>
            <a:off x="1861234" y="4582707"/>
            <a:ext cx="1961391" cy="2627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테스트 결과 보고서 작성</a:t>
            </a:r>
            <a:endParaRPr lang="ko-KR" altLang="en-US" sz="12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E47E382-E299-4435-AD28-4584BC6B4EDD}"/>
              </a:ext>
            </a:extLst>
          </p:cNvPr>
          <p:cNvSpPr/>
          <p:nvPr/>
        </p:nvSpPr>
        <p:spPr>
          <a:xfrm>
            <a:off x="5000623" y="4319927"/>
            <a:ext cx="1095377" cy="2627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UI </a:t>
            </a:r>
            <a:r>
              <a:rPr lang="ko-KR" altLang="en-US" sz="1200" dirty="0"/>
              <a:t>디자인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A18F178-FB39-4D8D-9992-750D342AEC11}"/>
              </a:ext>
            </a:extLst>
          </p:cNvPr>
          <p:cNvSpPr/>
          <p:nvPr/>
        </p:nvSpPr>
        <p:spPr>
          <a:xfrm>
            <a:off x="6152606" y="4319927"/>
            <a:ext cx="1095377" cy="2627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기능 구현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8A4BC3C-4D9A-449F-9317-5368368CD307}"/>
              </a:ext>
            </a:extLst>
          </p:cNvPr>
          <p:cNvSpPr/>
          <p:nvPr/>
        </p:nvSpPr>
        <p:spPr>
          <a:xfrm>
            <a:off x="8598125" y="3908627"/>
            <a:ext cx="1962000" cy="2627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단위 테스팅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8F5891E-93DE-4709-B0D1-9328D3669FFE}"/>
              </a:ext>
            </a:extLst>
          </p:cNvPr>
          <p:cNvSpPr/>
          <p:nvPr/>
        </p:nvSpPr>
        <p:spPr>
          <a:xfrm>
            <a:off x="8598734" y="4245667"/>
            <a:ext cx="1961391" cy="2627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통합 테스팅</a:t>
            </a:r>
            <a:endParaRPr lang="ko-KR" altLang="en-US" sz="12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0685C64-B69C-498D-AE08-F0CFA54CE7F5}"/>
              </a:ext>
            </a:extLst>
          </p:cNvPr>
          <p:cNvSpPr/>
          <p:nvPr/>
        </p:nvSpPr>
        <p:spPr>
          <a:xfrm>
            <a:off x="8598125" y="4582707"/>
            <a:ext cx="1961391" cy="2627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위험 요소 체크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0E653B5-CCDA-4305-B31E-3BF826E98B5A}"/>
              </a:ext>
            </a:extLst>
          </p:cNvPr>
          <p:cNvSpPr/>
          <p:nvPr/>
        </p:nvSpPr>
        <p:spPr>
          <a:xfrm>
            <a:off x="4608735" y="5125897"/>
            <a:ext cx="1095377" cy="26278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UI </a:t>
            </a:r>
            <a:r>
              <a:rPr lang="ko-KR" altLang="en-US" sz="1200" dirty="0"/>
              <a:t>설계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730843F-72AD-4E47-8291-01FB88C36181}"/>
              </a:ext>
            </a:extLst>
          </p:cNvPr>
          <p:cNvSpPr/>
          <p:nvPr/>
        </p:nvSpPr>
        <p:spPr>
          <a:xfrm>
            <a:off x="4608735" y="6101988"/>
            <a:ext cx="1095377" cy="26278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UI </a:t>
            </a:r>
            <a:r>
              <a:rPr lang="ko-KR" altLang="en-US" sz="1200" dirty="0"/>
              <a:t>구현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9B8A708-03D4-4801-B15B-0E7333E1EECE}"/>
              </a:ext>
            </a:extLst>
          </p:cNvPr>
          <p:cNvSpPr/>
          <p:nvPr/>
        </p:nvSpPr>
        <p:spPr>
          <a:xfrm>
            <a:off x="6418085" y="4931170"/>
            <a:ext cx="1659796" cy="26278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로그인 기능 구현</a:t>
            </a:r>
            <a:endParaRPr lang="ko-KR" altLang="en-US" sz="12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221A035-6C3D-49A1-BF62-13F1E88710AC}"/>
              </a:ext>
            </a:extLst>
          </p:cNvPr>
          <p:cNvSpPr/>
          <p:nvPr/>
        </p:nvSpPr>
        <p:spPr>
          <a:xfrm>
            <a:off x="6418085" y="5272504"/>
            <a:ext cx="1659796" cy="56187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과목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1200" dirty="0"/>
              <a:t>TO DO LIST</a:t>
            </a:r>
          </a:p>
          <a:p>
            <a:pPr algn="ctr"/>
            <a:r>
              <a:rPr lang="ko-KR" altLang="en-US" sz="1200" dirty="0"/>
              <a:t>추가</a:t>
            </a:r>
            <a:r>
              <a:rPr lang="en-US" altLang="ko-KR" sz="1200" dirty="0"/>
              <a:t>/</a:t>
            </a:r>
            <a:r>
              <a:rPr lang="ko-KR" altLang="en-US" sz="1200" dirty="0"/>
              <a:t>삭제</a:t>
            </a:r>
            <a:r>
              <a:rPr lang="en-US" altLang="ko-KR" sz="1200" dirty="0"/>
              <a:t>/</a:t>
            </a:r>
            <a:r>
              <a:rPr lang="ko-KR" altLang="en-US" sz="1200" dirty="0"/>
              <a:t>변경 구현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B01FA6D-F05F-4242-AA19-8AF8675E874B}"/>
              </a:ext>
            </a:extLst>
          </p:cNvPr>
          <p:cNvSpPr/>
          <p:nvPr/>
        </p:nvSpPr>
        <p:spPr>
          <a:xfrm>
            <a:off x="6418085" y="5912934"/>
            <a:ext cx="1659796" cy="26278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중요 항목 체크 구현</a:t>
            </a:r>
            <a:endParaRPr lang="ko-KR" altLang="en-US" sz="12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16DB0E9-A125-425D-9205-350B1D5B2F48}"/>
              </a:ext>
            </a:extLst>
          </p:cNvPr>
          <p:cNvSpPr/>
          <p:nvPr/>
        </p:nvSpPr>
        <p:spPr>
          <a:xfrm>
            <a:off x="6418085" y="6254268"/>
            <a:ext cx="1659796" cy="26278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정렬 기능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C2209-77B2-437B-89A2-62B7B71C0D17}"/>
              </a:ext>
            </a:extLst>
          </p:cNvPr>
          <p:cNvSpPr txBox="1"/>
          <p:nvPr/>
        </p:nvSpPr>
        <p:spPr>
          <a:xfrm>
            <a:off x="296091" y="2295630"/>
            <a:ext cx="101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1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2C1BCA-C475-40BD-813E-3F1D8A42DB23}"/>
              </a:ext>
            </a:extLst>
          </p:cNvPr>
          <p:cNvSpPr txBox="1"/>
          <p:nvPr/>
        </p:nvSpPr>
        <p:spPr>
          <a:xfrm>
            <a:off x="320799" y="3186527"/>
            <a:ext cx="101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2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289115-CA75-405C-BBAD-CD9647D5D02B}"/>
              </a:ext>
            </a:extLst>
          </p:cNvPr>
          <p:cNvSpPr txBox="1"/>
          <p:nvPr/>
        </p:nvSpPr>
        <p:spPr>
          <a:xfrm>
            <a:off x="296091" y="4157053"/>
            <a:ext cx="101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3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E5F358-1127-4ADD-9ECD-02F46D0F6765}"/>
              </a:ext>
            </a:extLst>
          </p:cNvPr>
          <p:cNvSpPr txBox="1"/>
          <p:nvPr/>
        </p:nvSpPr>
        <p:spPr>
          <a:xfrm>
            <a:off x="320799" y="5465048"/>
            <a:ext cx="101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4</a:t>
            </a:r>
            <a:endParaRPr lang="ko-KR" altLang="en-US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8C4702B-E6DD-4D7A-B82E-898B52BA7124}"/>
              </a:ext>
            </a:extLst>
          </p:cNvPr>
          <p:cNvCxnSpPr>
            <a:cxnSpLocks/>
          </p:cNvCxnSpPr>
          <p:nvPr/>
        </p:nvCxnSpPr>
        <p:spPr>
          <a:xfrm flipH="1">
            <a:off x="2841928" y="2904481"/>
            <a:ext cx="673689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B2415E8-13AD-4C5C-9863-0F0D90CD628D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578820" y="2897519"/>
            <a:ext cx="304" cy="21645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5D3C1B9-5B2E-46C3-8DA0-EE9BEC2F24F1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841928" y="2904481"/>
            <a:ext cx="1" cy="21166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1CDFA058-46A1-422E-A97F-B91ADC3D597D}"/>
              </a:ext>
            </a:extLst>
          </p:cNvPr>
          <p:cNvCxnSpPr>
            <a:cxnSpLocks/>
            <a:stCxn id="48" idx="1"/>
            <a:endCxn id="51" idx="1"/>
          </p:cNvCxnSpPr>
          <p:nvPr/>
        </p:nvCxnSpPr>
        <p:spPr>
          <a:xfrm rot="10800000" flipV="1">
            <a:off x="1861233" y="3362469"/>
            <a:ext cx="12700" cy="677547"/>
          </a:xfrm>
          <a:prstGeom prst="bentConnector3">
            <a:avLst>
              <a:gd name="adj1" fmla="val 180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2B7C4628-8CD6-42FC-8071-2F46D5705983}"/>
              </a:ext>
            </a:extLst>
          </p:cNvPr>
          <p:cNvCxnSpPr>
            <a:cxnSpLocks/>
            <a:stCxn id="48" idx="1"/>
            <a:endCxn id="52" idx="1"/>
          </p:cNvCxnSpPr>
          <p:nvPr/>
        </p:nvCxnSpPr>
        <p:spPr>
          <a:xfrm rot="10800000" flipV="1">
            <a:off x="1861233" y="3362469"/>
            <a:ext cx="12700" cy="1014587"/>
          </a:xfrm>
          <a:prstGeom prst="bentConnector3">
            <a:avLst>
              <a:gd name="adj1" fmla="val 180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7CAF63C9-7ED4-4470-92B6-477B74E13295}"/>
              </a:ext>
            </a:extLst>
          </p:cNvPr>
          <p:cNvCxnSpPr>
            <a:cxnSpLocks/>
            <a:stCxn id="48" idx="1"/>
            <a:endCxn id="53" idx="1"/>
          </p:cNvCxnSpPr>
          <p:nvPr/>
        </p:nvCxnSpPr>
        <p:spPr>
          <a:xfrm rot="10800000" flipH="1" flipV="1">
            <a:off x="1861232" y="3362469"/>
            <a:ext cx="1" cy="1351627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1946107-49A5-489D-9F3B-8D1B041EBB1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>
          <a:xfrm rot="5400000">
            <a:off x="5465500" y="3689428"/>
            <a:ext cx="713311" cy="547686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56C5F9A-3A0D-4FD2-A9C6-BB8C43266571}"/>
              </a:ext>
            </a:extLst>
          </p:cNvPr>
          <p:cNvCxnSpPr>
            <a:cxnSpLocks/>
            <a:stCxn id="49" idx="2"/>
            <a:endCxn id="56" idx="0"/>
          </p:cNvCxnSpPr>
          <p:nvPr/>
        </p:nvCxnSpPr>
        <p:spPr>
          <a:xfrm rot="16200000" flipH="1">
            <a:off x="6041491" y="3661122"/>
            <a:ext cx="713311" cy="604297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AAA3A5EC-A8EE-4298-885F-A39B0F732BDA}"/>
              </a:ext>
            </a:extLst>
          </p:cNvPr>
          <p:cNvCxnSpPr>
            <a:cxnSpLocks/>
            <a:stCxn id="55" idx="1"/>
            <a:endCxn id="60" idx="1"/>
          </p:cNvCxnSpPr>
          <p:nvPr/>
        </p:nvCxnSpPr>
        <p:spPr>
          <a:xfrm rot="10800000" flipV="1">
            <a:off x="4608735" y="4451317"/>
            <a:ext cx="391888" cy="805970"/>
          </a:xfrm>
          <a:prstGeom prst="bentConnector3">
            <a:avLst>
              <a:gd name="adj1" fmla="val 158333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012CDCF-7B40-41F6-BF78-24351BBF47AD}"/>
              </a:ext>
            </a:extLst>
          </p:cNvPr>
          <p:cNvCxnSpPr>
            <a:cxnSpLocks/>
            <a:stCxn id="55" idx="1"/>
            <a:endCxn id="61" idx="1"/>
          </p:cNvCxnSpPr>
          <p:nvPr/>
        </p:nvCxnSpPr>
        <p:spPr>
          <a:xfrm rot="10800000" flipV="1">
            <a:off x="4608735" y="4451316"/>
            <a:ext cx="391888" cy="1782061"/>
          </a:xfrm>
          <a:prstGeom prst="bentConnector3">
            <a:avLst>
              <a:gd name="adj1" fmla="val 158333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04B2C3FB-34BA-494B-959D-C91349E3CC7F}"/>
              </a:ext>
            </a:extLst>
          </p:cNvPr>
          <p:cNvCxnSpPr>
            <a:cxnSpLocks/>
            <a:stCxn id="56" idx="2"/>
            <a:endCxn id="62" idx="1"/>
          </p:cNvCxnSpPr>
          <p:nvPr/>
        </p:nvCxnSpPr>
        <p:spPr>
          <a:xfrm rot="5400000">
            <a:off x="6319264" y="4681528"/>
            <a:ext cx="479853" cy="282210"/>
          </a:xfrm>
          <a:prstGeom prst="bentConnector4">
            <a:avLst>
              <a:gd name="adj1" fmla="val 36309"/>
              <a:gd name="adj2" fmla="val 18100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49B1B4CE-5371-478C-A0C3-565A03CE726E}"/>
              </a:ext>
            </a:extLst>
          </p:cNvPr>
          <p:cNvCxnSpPr>
            <a:cxnSpLocks/>
            <a:stCxn id="56" idx="2"/>
            <a:endCxn id="63" idx="1"/>
          </p:cNvCxnSpPr>
          <p:nvPr/>
        </p:nvCxnSpPr>
        <p:spPr>
          <a:xfrm rot="5400000">
            <a:off x="6073823" y="4926969"/>
            <a:ext cx="970735" cy="282210"/>
          </a:xfrm>
          <a:prstGeom prst="bentConnector4">
            <a:avLst>
              <a:gd name="adj1" fmla="val 18485"/>
              <a:gd name="adj2" fmla="val 18100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3FFF29D1-5A65-4A7A-AD4F-15B6AB43DEA2}"/>
              </a:ext>
            </a:extLst>
          </p:cNvPr>
          <p:cNvSpPr/>
          <p:nvPr/>
        </p:nvSpPr>
        <p:spPr>
          <a:xfrm>
            <a:off x="6418085" y="6595220"/>
            <a:ext cx="1659796" cy="26278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알림</a:t>
            </a:r>
            <a:r>
              <a:rPr lang="en-US" altLang="ko-KR" sz="1200" dirty="0"/>
              <a:t>/</a:t>
            </a:r>
            <a:r>
              <a:rPr lang="ko-KR" altLang="en-US" sz="1200" dirty="0"/>
              <a:t>메모 기능 구현</a:t>
            </a: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4F7CBAF8-9659-4575-ABC0-A99784AB1F06}"/>
              </a:ext>
            </a:extLst>
          </p:cNvPr>
          <p:cNvCxnSpPr>
            <a:cxnSpLocks/>
            <a:stCxn id="56" idx="2"/>
            <a:endCxn id="64" idx="1"/>
          </p:cNvCxnSpPr>
          <p:nvPr/>
        </p:nvCxnSpPr>
        <p:spPr>
          <a:xfrm rot="5400000">
            <a:off x="5828382" y="5172410"/>
            <a:ext cx="1461617" cy="282210"/>
          </a:xfrm>
          <a:prstGeom prst="bentConnector4">
            <a:avLst>
              <a:gd name="adj1" fmla="val 12735"/>
              <a:gd name="adj2" fmla="val 18100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B9C26353-DF4F-4CC6-AB8B-E4F606F2AA57}"/>
              </a:ext>
            </a:extLst>
          </p:cNvPr>
          <p:cNvCxnSpPr>
            <a:cxnSpLocks/>
            <a:stCxn id="56" idx="2"/>
            <a:endCxn id="65" idx="1"/>
          </p:cNvCxnSpPr>
          <p:nvPr/>
        </p:nvCxnSpPr>
        <p:spPr>
          <a:xfrm rot="5400000">
            <a:off x="5657715" y="5343077"/>
            <a:ext cx="1802951" cy="282210"/>
          </a:xfrm>
          <a:prstGeom prst="bentConnector4">
            <a:avLst>
              <a:gd name="adj1" fmla="val 10130"/>
              <a:gd name="adj2" fmla="val 18100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4E967DFD-A9D5-48ED-988E-AE0DE57B315E}"/>
              </a:ext>
            </a:extLst>
          </p:cNvPr>
          <p:cNvCxnSpPr>
            <a:cxnSpLocks/>
            <a:stCxn id="56" idx="2"/>
            <a:endCxn id="114" idx="1"/>
          </p:cNvCxnSpPr>
          <p:nvPr/>
        </p:nvCxnSpPr>
        <p:spPr>
          <a:xfrm rot="5400000">
            <a:off x="5487239" y="5513553"/>
            <a:ext cx="2143903" cy="282210"/>
          </a:xfrm>
          <a:prstGeom prst="bentConnector4">
            <a:avLst>
              <a:gd name="adj1" fmla="val 7941"/>
              <a:gd name="adj2" fmla="val 181004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1CDC04F2-DDF9-422B-9AE6-196FEF2BB12E}"/>
              </a:ext>
            </a:extLst>
          </p:cNvPr>
          <p:cNvCxnSpPr>
            <a:cxnSpLocks/>
            <a:stCxn id="50" idx="1"/>
            <a:endCxn id="57" idx="1"/>
          </p:cNvCxnSpPr>
          <p:nvPr/>
        </p:nvCxnSpPr>
        <p:spPr>
          <a:xfrm rot="10800000" flipH="1" flipV="1">
            <a:off x="8598123" y="3360293"/>
            <a:ext cx="2" cy="679724"/>
          </a:xfrm>
          <a:prstGeom prst="bentConnector3">
            <a:avLst>
              <a:gd name="adj1" fmla="val -1143000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350A07BF-1228-48FA-BA19-E01FBE4A8BCF}"/>
              </a:ext>
            </a:extLst>
          </p:cNvPr>
          <p:cNvCxnSpPr>
            <a:cxnSpLocks/>
            <a:stCxn id="50" idx="1"/>
            <a:endCxn id="58" idx="1"/>
          </p:cNvCxnSpPr>
          <p:nvPr/>
        </p:nvCxnSpPr>
        <p:spPr>
          <a:xfrm rot="10800000" flipH="1" flipV="1">
            <a:off x="8598122" y="3360293"/>
            <a:ext cx="611" cy="1016764"/>
          </a:xfrm>
          <a:prstGeom prst="bentConnector3">
            <a:avLst>
              <a:gd name="adj1" fmla="val -37414075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D1B933BC-6209-4433-9562-6B77BA85EBF0}"/>
              </a:ext>
            </a:extLst>
          </p:cNvPr>
          <p:cNvCxnSpPr>
            <a:cxnSpLocks/>
            <a:stCxn id="50" idx="1"/>
            <a:endCxn id="59" idx="1"/>
          </p:cNvCxnSpPr>
          <p:nvPr/>
        </p:nvCxnSpPr>
        <p:spPr>
          <a:xfrm rot="10800000" flipH="1" flipV="1">
            <a:off x="8598123" y="3360293"/>
            <a:ext cx="2" cy="1353804"/>
          </a:xfrm>
          <a:prstGeom prst="bentConnector3">
            <a:avLst>
              <a:gd name="adj1" fmla="val -11430000000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6B07DE87-AACD-4D57-AA0A-0F4B45340EEC}"/>
              </a:ext>
            </a:extLst>
          </p:cNvPr>
          <p:cNvCxnSpPr/>
          <p:nvPr/>
        </p:nvCxnSpPr>
        <p:spPr>
          <a:xfrm>
            <a:off x="296091" y="2821078"/>
            <a:ext cx="11408229" cy="0"/>
          </a:xfrm>
          <a:prstGeom prst="line">
            <a:avLst/>
          </a:prstGeom>
          <a:ln w="19050" cap="flat" cmpd="sng" algn="ctr">
            <a:solidFill>
              <a:srgbClr val="40404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AFF39886-70BB-4348-BED4-CF6E2D60C8FA}"/>
              </a:ext>
            </a:extLst>
          </p:cNvPr>
          <p:cNvCxnSpPr/>
          <p:nvPr/>
        </p:nvCxnSpPr>
        <p:spPr>
          <a:xfrm>
            <a:off x="296090" y="3837696"/>
            <a:ext cx="11408229" cy="0"/>
          </a:xfrm>
          <a:prstGeom prst="line">
            <a:avLst/>
          </a:prstGeom>
          <a:ln w="19050" cap="flat" cmpd="sng" algn="ctr">
            <a:solidFill>
              <a:srgbClr val="40404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35CEDB69-E9EE-4AE9-8D80-C8B02B15375B}"/>
              </a:ext>
            </a:extLst>
          </p:cNvPr>
          <p:cNvCxnSpPr/>
          <p:nvPr/>
        </p:nvCxnSpPr>
        <p:spPr>
          <a:xfrm>
            <a:off x="255483" y="4868935"/>
            <a:ext cx="11408229" cy="0"/>
          </a:xfrm>
          <a:prstGeom prst="line">
            <a:avLst/>
          </a:prstGeom>
          <a:ln w="19050" cap="flat" cmpd="sng" algn="ctr">
            <a:solidFill>
              <a:srgbClr val="40404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228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1865</Words>
  <Application>Microsoft Office PowerPoint</Application>
  <PresentationFormat>와이드스크린</PresentationFormat>
  <Paragraphs>681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Arial Unicode MS</vt:lpstr>
      <vt:lpstr>나눔고딕 ExtraBold</vt:lpstr>
      <vt:lpstr>나눔바른고딕</vt:lpstr>
      <vt:lpstr>나눔바른고딕 UltraLight</vt:lpstr>
      <vt:lpstr>돋움</vt:lpstr>
      <vt:lpstr>맑은 고딕</vt:lpstr>
      <vt:lpstr>바탕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인환</dc:creator>
  <cp:lastModifiedBy>김 인환</cp:lastModifiedBy>
  <cp:revision>88</cp:revision>
  <dcterms:created xsi:type="dcterms:W3CDTF">2018-05-31T09:31:23Z</dcterms:created>
  <dcterms:modified xsi:type="dcterms:W3CDTF">2018-06-03T16:29:23Z</dcterms:modified>
</cp:coreProperties>
</file>